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7"/>
  </p:notesMasterIdLst>
  <p:sldIdLst>
    <p:sldId id="256" r:id="rId2"/>
    <p:sldId id="275" r:id="rId3"/>
    <p:sldId id="297" r:id="rId4"/>
    <p:sldId id="309" r:id="rId5"/>
    <p:sldId id="310" r:id="rId6"/>
    <p:sldId id="311" r:id="rId7"/>
    <p:sldId id="295" r:id="rId8"/>
    <p:sldId id="313" r:id="rId9"/>
    <p:sldId id="305" r:id="rId10"/>
    <p:sldId id="314" r:id="rId11"/>
    <p:sldId id="315" r:id="rId12"/>
    <p:sldId id="306" r:id="rId13"/>
    <p:sldId id="316" r:id="rId14"/>
    <p:sldId id="307" r:id="rId15"/>
    <p:sldId id="319" r:id="rId16"/>
    <p:sldId id="318" r:id="rId17"/>
    <p:sldId id="317" r:id="rId18"/>
    <p:sldId id="286" r:id="rId19"/>
    <p:sldId id="320" r:id="rId20"/>
    <p:sldId id="328" r:id="rId21"/>
    <p:sldId id="327" r:id="rId22"/>
    <p:sldId id="322" r:id="rId23"/>
    <p:sldId id="323" r:id="rId24"/>
    <p:sldId id="326" r:id="rId25"/>
    <p:sldId id="329" r:id="rId26"/>
    <p:sldId id="331" r:id="rId27"/>
    <p:sldId id="332" r:id="rId28"/>
    <p:sldId id="334" r:id="rId29"/>
    <p:sldId id="335" r:id="rId30"/>
    <p:sldId id="336" r:id="rId31"/>
    <p:sldId id="341" r:id="rId32"/>
    <p:sldId id="338" r:id="rId33"/>
    <p:sldId id="343" r:id="rId34"/>
    <p:sldId id="351" r:id="rId35"/>
    <p:sldId id="344" r:id="rId36"/>
    <p:sldId id="345" r:id="rId37"/>
    <p:sldId id="346" r:id="rId38"/>
    <p:sldId id="347" r:id="rId39"/>
    <p:sldId id="342" r:id="rId40"/>
    <p:sldId id="348" r:id="rId41"/>
    <p:sldId id="354" r:id="rId42"/>
    <p:sldId id="349" r:id="rId43"/>
    <p:sldId id="352" r:id="rId44"/>
    <p:sldId id="353" r:id="rId45"/>
    <p:sldId id="356" r:id="rId46"/>
    <p:sldId id="355" r:id="rId47"/>
    <p:sldId id="357" r:id="rId48"/>
    <p:sldId id="350" r:id="rId49"/>
    <p:sldId id="312" r:id="rId50"/>
    <p:sldId id="265" r:id="rId51"/>
    <p:sldId id="340" r:id="rId52"/>
    <p:sldId id="321" r:id="rId53"/>
    <p:sldId id="266" r:id="rId54"/>
    <p:sldId id="324" r:id="rId55"/>
    <p:sldId id="26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9" d="100"/>
          <a:sy n="79" d="100"/>
        </p:scale>
        <p:origin x="8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63944-2BAC-4098-B39D-EFF4262ABA5F}" type="datetimeFigureOut">
              <a:rPr lang="en-IN" smtClean="0"/>
              <a:t>19-07-2024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85000-197C-41A6-8CD8-9062443724B5}" type="slidenum">
              <a:rPr lang="en-IN" smtClean="0"/>
              <a:t>‹#›</a:t>
            </a:fld>
            <a:endParaRPr lang="en-IN"/>
          </a:p>
        </p:txBody>
      </p:sp>
    </p:spTree>
    <p:extLst>
      <p:ext uri="{BB962C8B-B14F-4D97-AF65-F5344CB8AC3E}">
        <p14:creationId xmlns:p14="http://schemas.microsoft.com/office/powerpoint/2010/main" val="223334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Tokugawa period, Japan experienced more than 200 years of relative peace and isolation from the rest of the world. This era, also known as the Edo period, was marked by a stable and rigid social structure.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a:t>
            </a:fld>
            <a:endParaRPr lang="en-IN"/>
          </a:p>
        </p:txBody>
      </p:sp>
    </p:spTree>
    <p:extLst>
      <p:ext uri="{BB962C8B-B14F-4D97-AF65-F5344CB8AC3E}">
        <p14:creationId xmlns:p14="http://schemas.microsoft.com/office/powerpoint/2010/main" val="3476102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Western cultural influences continued to seep into Japan. Englishman Charles Workman published "Japan Punch," introducing Western comic styles. These styles were adapted and evolved into Japanese cartoon magazines, such as "</a:t>
            </a:r>
            <a:r>
              <a:rPr lang="en-IN" dirty="0" err="1"/>
              <a:t>Eshibon</a:t>
            </a:r>
            <a:r>
              <a:rPr lang="en-IN" dirty="0"/>
              <a:t> </a:t>
            </a:r>
            <a:r>
              <a:rPr lang="en-IN" dirty="0" err="1"/>
              <a:t>Nipanchi</a:t>
            </a:r>
            <a:r>
              <a:rPr lang="en-IN" dirty="0"/>
              <a:t>," which catered to a rapidly growing literate population.</a:t>
            </a:r>
          </a:p>
        </p:txBody>
      </p:sp>
      <p:sp>
        <p:nvSpPr>
          <p:cNvPr id="4" name="Slide Number Placeholder 3"/>
          <p:cNvSpPr>
            <a:spLocks noGrp="1"/>
          </p:cNvSpPr>
          <p:nvPr>
            <p:ph type="sldNum" sz="quarter" idx="5"/>
          </p:nvPr>
        </p:nvSpPr>
        <p:spPr/>
        <p:txBody>
          <a:bodyPr/>
          <a:lstStyle/>
          <a:p>
            <a:fld id="{2C785000-197C-41A6-8CD8-9062443724B5}" type="slidenum">
              <a:rPr lang="en-IN" smtClean="0"/>
              <a:t>12</a:t>
            </a:fld>
            <a:endParaRPr lang="en-IN"/>
          </a:p>
        </p:txBody>
      </p:sp>
    </p:spTree>
    <p:extLst>
      <p:ext uri="{BB962C8B-B14F-4D97-AF65-F5344CB8AC3E}">
        <p14:creationId xmlns:p14="http://schemas.microsoft.com/office/powerpoint/2010/main" val="3743016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"manga," referring to Japanese comics and graphic novels, was first used by Rakuten Kitazawa. He is often considered the father of modern manga and played a significant role in its development and commercialization.</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13</a:t>
            </a:fld>
            <a:endParaRPr lang="en-IN"/>
          </a:p>
        </p:txBody>
      </p:sp>
    </p:spTree>
    <p:extLst>
      <p:ext uri="{BB962C8B-B14F-4D97-AF65-F5344CB8AC3E}">
        <p14:creationId xmlns:p14="http://schemas.microsoft.com/office/powerpoint/2010/main" val="1643377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Japan emulated Western imperialism by expanding its territory and influence. After Japanese sailors were killed by aboriginals on Taiwan, Japan invaded the island, demanding reparations from China. Japan also used military force to open Korea to international trade.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14</a:t>
            </a:fld>
            <a:endParaRPr lang="en-IN"/>
          </a:p>
        </p:txBody>
      </p:sp>
    </p:spTree>
    <p:extLst>
      <p:ext uri="{BB962C8B-B14F-4D97-AF65-F5344CB8AC3E}">
        <p14:creationId xmlns:p14="http://schemas.microsoft.com/office/powerpoint/2010/main" val="421569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Tensions with China led to the First Sino-Japanese War. Japan's modernized military quickly defeated China, securing control over Taiwan, the Liaodong Peninsula, and influence over Korea. The Treaty of Shimonoseki formalized these gains, demonstrating Japan's success in adopting Western-style expansionism.</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15</a:t>
            </a:fld>
            <a:endParaRPr lang="en-IN"/>
          </a:p>
        </p:txBody>
      </p:sp>
    </p:spTree>
    <p:extLst>
      <p:ext uri="{BB962C8B-B14F-4D97-AF65-F5344CB8AC3E}">
        <p14:creationId xmlns:p14="http://schemas.microsoft.com/office/powerpoint/2010/main" val="304604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Japan's ambition clashed with Russian interests in Korea and Manchuria, leading to the Russo-Japanese War. Despite heavy losses on both sides, Japan emerged victorious, marking the first time an Asian nation defeated a Western power in modern warfare.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16</a:t>
            </a:fld>
            <a:endParaRPr lang="en-IN"/>
          </a:p>
        </p:txBody>
      </p:sp>
    </p:spTree>
    <p:extLst>
      <p:ext uri="{BB962C8B-B14F-4D97-AF65-F5344CB8AC3E}">
        <p14:creationId xmlns:p14="http://schemas.microsoft.com/office/powerpoint/2010/main" val="306048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1903, Tokyo opened its first cinema, which coincided with Japan's military victories. The film footage of these events captivated audiences and marked the beginning of Japanese animation as a form of entertainment.</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17</a:t>
            </a:fld>
            <a:endParaRPr lang="en-IN"/>
          </a:p>
        </p:txBody>
      </p:sp>
    </p:spTree>
    <p:extLst>
      <p:ext uri="{BB962C8B-B14F-4D97-AF65-F5344CB8AC3E}">
        <p14:creationId xmlns:p14="http://schemas.microsoft.com/office/powerpoint/2010/main" val="3681041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19</a:t>
            </a:fld>
            <a:endParaRPr lang="en-IN"/>
          </a:p>
        </p:txBody>
      </p:sp>
    </p:spTree>
    <p:extLst>
      <p:ext uri="{BB962C8B-B14F-4D97-AF65-F5344CB8AC3E}">
        <p14:creationId xmlns:p14="http://schemas.microsoft.com/office/powerpoint/2010/main" val="386491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20</a:t>
            </a:fld>
            <a:endParaRPr lang="en-IN"/>
          </a:p>
        </p:txBody>
      </p:sp>
    </p:spTree>
    <p:extLst>
      <p:ext uri="{BB962C8B-B14F-4D97-AF65-F5344CB8AC3E}">
        <p14:creationId xmlns:p14="http://schemas.microsoft.com/office/powerpoint/2010/main" val="489704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21</a:t>
            </a:fld>
            <a:endParaRPr lang="en-IN"/>
          </a:p>
        </p:txBody>
      </p:sp>
    </p:spTree>
    <p:extLst>
      <p:ext uri="{BB962C8B-B14F-4D97-AF65-F5344CB8AC3E}">
        <p14:creationId xmlns:p14="http://schemas.microsoft.com/office/powerpoint/2010/main" val="4136896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22</a:t>
            </a:fld>
            <a:endParaRPr lang="en-IN"/>
          </a:p>
        </p:txBody>
      </p:sp>
    </p:spTree>
    <p:extLst>
      <p:ext uri="{BB962C8B-B14F-4D97-AF65-F5344CB8AC3E}">
        <p14:creationId xmlns:p14="http://schemas.microsoft.com/office/powerpoint/2010/main" val="89964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Japanese society was organized into strict hereditary classes. At the top was the emperor, who served as a symbolic figurehead. True political and military power rested with the Tokugawa shogun, a dynasty of military dictators. Below the shogun were the feudal lords (daimyo), who controlled various regions.</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a:t>
            </a:fld>
            <a:endParaRPr lang="en-IN"/>
          </a:p>
        </p:txBody>
      </p:sp>
    </p:spTree>
    <p:extLst>
      <p:ext uri="{BB962C8B-B14F-4D97-AF65-F5344CB8AC3E}">
        <p14:creationId xmlns:p14="http://schemas.microsoft.com/office/powerpoint/2010/main" val="2424079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23</a:t>
            </a:fld>
            <a:endParaRPr lang="en-IN"/>
          </a:p>
        </p:txBody>
      </p:sp>
    </p:spTree>
    <p:extLst>
      <p:ext uri="{BB962C8B-B14F-4D97-AF65-F5344CB8AC3E}">
        <p14:creationId xmlns:p14="http://schemas.microsoft.com/office/powerpoint/2010/main" val="3034618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24</a:t>
            </a:fld>
            <a:endParaRPr lang="en-IN"/>
          </a:p>
        </p:txBody>
      </p:sp>
    </p:spTree>
    <p:extLst>
      <p:ext uri="{BB962C8B-B14F-4D97-AF65-F5344CB8AC3E}">
        <p14:creationId xmlns:p14="http://schemas.microsoft.com/office/powerpoint/2010/main" val="3356761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25</a:t>
            </a:fld>
            <a:endParaRPr lang="en-IN"/>
          </a:p>
        </p:txBody>
      </p:sp>
    </p:spTree>
    <p:extLst>
      <p:ext uri="{BB962C8B-B14F-4D97-AF65-F5344CB8AC3E}">
        <p14:creationId xmlns:p14="http://schemas.microsoft.com/office/powerpoint/2010/main" val="157874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26</a:t>
            </a:fld>
            <a:endParaRPr lang="en-IN"/>
          </a:p>
        </p:txBody>
      </p:sp>
    </p:spTree>
    <p:extLst>
      <p:ext uri="{BB962C8B-B14F-4D97-AF65-F5344CB8AC3E}">
        <p14:creationId xmlns:p14="http://schemas.microsoft.com/office/powerpoint/2010/main" val="2948821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27</a:t>
            </a:fld>
            <a:endParaRPr lang="en-IN"/>
          </a:p>
        </p:txBody>
      </p:sp>
    </p:spTree>
    <p:extLst>
      <p:ext uri="{BB962C8B-B14F-4D97-AF65-F5344CB8AC3E}">
        <p14:creationId xmlns:p14="http://schemas.microsoft.com/office/powerpoint/2010/main" val="3508037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28</a:t>
            </a:fld>
            <a:endParaRPr lang="en-IN"/>
          </a:p>
        </p:txBody>
      </p:sp>
    </p:spTree>
    <p:extLst>
      <p:ext uri="{BB962C8B-B14F-4D97-AF65-F5344CB8AC3E}">
        <p14:creationId xmlns:p14="http://schemas.microsoft.com/office/powerpoint/2010/main" val="331945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29</a:t>
            </a:fld>
            <a:endParaRPr lang="en-IN"/>
          </a:p>
        </p:txBody>
      </p:sp>
    </p:spTree>
    <p:extLst>
      <p:ext uri="{BB962C8B-B14F-4D97-AF65-F5344CB8AC3E}">
        <p14:creationId xmlns:p14="http://schemas.microsoft.com/office/powerpoint/2010/main" val="292094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30</a:t>
            </a:fld>
            <a:endParaRPr lang="en-IN"/>
          </a:p>
        </p:txBody>
      </p:sp>
    </p:spTree>
    <p:extLst>
      <p:ext uri="{BB962C8B-B14F-4D97-AF65-F5344CB8AC3E}">
        <p14:creationId xmlns:p14="http://schemas.microsoft.com/office/powerpoint/2010/main" val="203160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32</a:t>
            </a:fld>
            <a:endParaRPr lang="en-IN"/>
          </a:p>
        </p:txBody>
      </p:sp>
    </p:spTree>
    <p:extLst>
      <p:ext uri="{BB962C8B-B14F-4D97-AF65-F5344CB8AC3E}">
        <p14:creationId xmlns:p14="http://schemas.microsoft.com/office/powerpoint/2010/main" val="1326237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33</a:t>
            </a:fld>
            <a:endParaRPr lang="en-IN"/>
          </a:p>
        </p:txBody>
      </p:sp>
    </p:spTree>
    <p:extLst>
      <p:ext uri="{BB962C8B-B14F-4D97-AF65-F5344CB8AC3E}">
        <p14:creationId xmlns:p14="http://schemas.microsoft.com/office/powerpoint/2010/main" val="35380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samurai were at the top of the social hierarchy. With the country at peace, many samurai found themselves with ample leisure time and stipends. This patronage supported the flourishing of arts and performance, creating cultural hubs known as floating worlds (</a:t>
            </a:r>
            <a:r>
              <a:rPr lang="en-US" dirty="0" err="1"/>
              <a:t>ukiyo</a:t>
            </a:r>
            <a:r>
              <a:rPr lang="en-US" dirty="0"/>
              <a:t>).</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5</a:t>
            </a:fld>
            <a:endParaRPr lang="en-IN"/>
          </a:p>
        </p:txBody>
      </p:sp>
    </p:spTree>
    <p:extLst>
      <p:ext uri="{BB962C8B-B14F-4D97-AF65-F5344CB8AC3E}">
        <p14:creationId xmlns:p14="http://schemas.microsoft.com/office/powerpoint/2010/main" val="2170144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34</a:t>
            </a:fld>
            <a:endParaRPr lang="en-IN"/>
          </a:p>
        </p:txBody>
      </p:sp>
    </p:spTree>
    <p:extLst>
      <p:ext uri="{BB962C8B-B14F-4D97-AF65-F5344CB8AC3E}">
        <p14:creationId xmlns:p14="http://schemas.microsoft.com/office/powerpoint/2010/main" val="10443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35</a:t>
            </a:fld>
            <a:endParaRPr lang="en-IN"/>
          </a:p>
        </p:txBody>
      </p:sp>
    </p:spTree>
    <p:extLst>
      <p:ext uri="{BB962C8B-B14F-4D97-AF65-F5344CB8AC3E}">
        <p14:creationId xmlns:p14="http://schemas.microsoft.com/office/powerpoint/2010/main" val="296115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36</a:t>
            </a:fld>
            <a:endParaRPr lang="en-IN"/>
          </a:p>
        </p:txBody>
      </p:sp>
    </p:spTree>
    <p:extLst>
      <p:ext uri="{BB962C8B-B14F-4D97-AF65-F5344CB8AC3E}">
        <p14:creationId xmlns:p14="http://schemas.microsoft.com/office/powerpoint/2010/main" val="2932269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37</a:t>
            </a:fld>
            <a:endParaRPr lang="en-IN"/>
          </a:p>
        </p:txBody>
      </p:sp>
    </p:spTree>
    <p:extLst>
      <p:ext uri="{BB962C8B-B14F-4D97-AF65-F5344CB8AC3E}">
        <p14:creationId xmlns:p14="http://schemas.microsoft.com/office/powerpoint/2010/main" val="3158524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38</a:t>
            </a:fld>
            <a:endParaRPr lang="en-IN"/>
          </a:p>
        </p:txBody>
      </p:sp>
    </p:spTree>
    <p:extLst>
      <p:ext uri="{BB962C8B-B14F-4D97-AF65-F5344CB8AC3E}">
        <p14:creationId xmlns:p14="http://schemas.microsoft.com/office/powerpoint/2010/main" val="1389637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40</a:t>
            </a:fld>
            <a:endParaRPr lang="en-IN"/>
          </a:p>
        </p:txBody>
      </p:sp>
    </p:spTree>
    <p:extLst>
      <p:ext uri="{BB962C8B-B14F-4D97-AF65-F5344CB8AC3E}">
        <p14:creationId xmlns:p14="http://schemas.microsoft.com/office/powerpoint/2010/main" val="222509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41</a:t>
            </a:fld>
            <a:endParaRPr lang="en-IN"/>
          </a:p>
        </p:txBody>
      </p:sp>
    </p:spTree>
    <p:extLst>
      <p:ext uri="{BB962C8B-B14F-4D97-AF65-F5344CB8AC3E}">
        <p14:creationId xmlns:p14="http://schemas.microsoft.com/office/powerpoint/2010/main" val="1975312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42</a:t>
            </a:fld>
            <a:endParaRPr lang="en-IN"/>
          </a:p>
        </p:txBody>
      </p:sp>
    </p:spTree>
    <p:extLst>
      <p:ext uri="{BB962C8B-B14F-4D97-AF65-F5344CB8AC3E}">
        <p14:creationId xmlns:p14="http://schemas.microsoft.com/office/powerpoint/2010/main" val="393595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43</a:t>
            </a:fld>
            <a:endParaRPr lang="en-IN"/>
          </a:p>
        </p:txBody>
      </p:sp>
    </p:spTree>
    <p:extLst>
      <p:ext uri="{BB962C8B-B14F-4D97-AF65-F5344CB8AC3E}">
        <p14:creationId xmlns:p14="http://schemas.microsoft.com/office/powerpoint/2010/main" val="1136674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44</a:t>
            </a:fld>
            <a:endParaRPr lang="en-IN"/>
          </a:p>
        </p:txBody>
      </p:sp>
    </p:spTree>
    <p:extLst>
      <p:ext uri="{BB962C8B-B14F-4D97-AF65-F5344CB8AC3E}">
        <p14:creationId xmlns:p14="http://schemas.microsoft.com/office/powerpoint/2010/main" val="145985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floating worlds became centers of artistic and cultural activity. Kabuki theater and puppet shows gained popularity, and woodblock printing became an iconic art form. Artists like Hokusai gained fame both in Japan and abroad. Despite Japan's isolationist policies, some Western cultural and technological influences made their way into the country through limited trade.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6</a:t>
            </a:fld>
            <a:endParaRPr lang="en-IN"/>
          </a:p>
        </p:txBody>
      </p:sp>
    </p:spTree>
    <p:extLst>
      <p:ext uri="{BB962C8B-B14F-4D97-AF65-F5344CB8AC3E}">
        <p14:creationId xmlns:p14="http://schemas.microsoft.com/office/powerpoint/2010/main" val="2401050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45</a:t>
            </a:fld>
            <a:endParaRPr lang="en-IN"/>
          </a:p>
        </p:txBody>
      </p:sp>
    </p:spTree>
    <p:extLst>
      <p:ext uri="{BB962C8B-B14F-4D97-AF65-F5344CB8AC3E}">
        <p14:creationId xmlns:p14="http://schemas.microsoft.com/office/powerpoint/2010/main" val="1200964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46</a:t>
            </a:fld>
            <a:endParaRPr lang="en-IN"/>
          </a:p>
        </p:txBody>
      </p:sp>
    </p:spTree>
    <p:extLst>
      <p:ext uri="{BB962C8B-B14F-4D97-AF65-F5344CB8AC3E}">
        <p14:creationId xmlns:p14="http://schemas.microsoft.com/office/powerpoint/2010/main" val="48865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47</a:t>
            </a:fld>
            <a:endParaRPr lang="en-IN"/>
          </a:p>
        </p:txBody>
      </p:sp>
    </p:spTree>
    <p:extLst>
      <p:ext uri="{BB962C8B-B14F-4D97-AF65-F5344CB8AC3E}">
        <p14:creationId xmlns:p14="http://schemas.microsoft.com/office/powerpoint/2010/main" val="2276960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48</a:t>
            </a:fld>
            <a:endParaRPr lang="en-IN"/>
          </a:p>
        </p:txBody>
      </p:sp>
    </p:spTree>
    <p:extLst>
      <p:ext uri="{BB962C8B-B14F-4D97-AF65-F5344CB8AC3E}">
        <p14:creationId xmlns:p14="http://schemas.microsoft.com/office/powerpoint/2010/main" val="1868184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artificial island of </a:t>
            </a:r>
            <a:r>
              <a:rPr lang="en-US" dirty="0" err="1"/>
              <a:t>Dejima</a:t>
            </a:r>
            <a:r>
              <a:rPr lang="en-US" dirty="0"/>
              <a:t>, off the coast of Nagasaki, served as Japan's sole window to the outside world. Initially used by Portuguese traders, it later became a Dutch trading post after the shogun banned Christianity and restricted foreign influence.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7</a:t>
            </a:fld>
            <a:endParaRPr lang="en-IN"/>
          </a:p>
        </p:txBody>
      </p:sp>
    </p:spTree>
    <p:extLst>
      <p:ext uri="{BB962C8B-B14F-4D97-AF65-F5344CB8AC3E}">
        <p14:creationId xmlns:p14="http://schemas.microsoft.com/office/powerpoint/2010/main" val="189042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technologies introduced by the Dutch was the magic lantern, an early device for projecting images painted on glass slides. It was used for educational purposes and entertainment, offering a rudimentary form of animated storytelling and laying the groundwork for future developments in Japanese cinema and animation.</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8</a:t>
            </a:fld>
            <a:endParaRPr lang="en-IN"/>
          </a:p>
        </p:txBody>
      </p:sp>
    </p:spTree>
    <p:extLst>
      <p:ext uri="{BB962C8B-B14F-4D97-AF65-F5344CB8AC3E}">
        <p14:creationId xmlns:p14="http://schemas.microsoft.com/office/powerpoint/2010/main" val="192512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mid-19th century, American naval forces, known as the Black Ships, arrived in Japan, demanding the opening of trade. The Japanese, technologically outmatched and fearing destruction, signed trade agreements with the United States. This event marked the end of Japan's isolation.</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9</a:t>
            </a:fld>
            <a:endParaRPr lang="en-IN"/>
          </a:p>
        </p:txBody>
      </p:sp>
    </p:spTree>
    <p:extLst>
      <p:ext uri="{BB962C8B-B14F-4D97-AF65-F5344CB8AC3E}">
        <p14:creationId xmlns:p14="http://schemas.microsoft.com/office/powerpoint/2010/main" val="215116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arrival of the Black Ships exposed the weaknesses of the shogunate government. In response, the samurai class led a revolution that restored the emperor to power, resulting in the Meiji Restoration. This shift aimed to unify the country and modernize rapidly to resist Western dominance.</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10</a:t>
            </a:fld>
            <a:endParaRPr lang="en-IN"/>
          </a:p>
        </p:txBody>
      </p:sp>
    </p:spTree>
    <p:extLst>
      <p:ext uri="{BB962C8B-B14F-4D97-AF65-F5344CB8AC3E}">
        <p14:creationId xmlns:p14="http://schemas.microsoft.com/office/powerpoint/2010/main" val="54028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Emperor Meiji, Japan underwent extensive reforms to modernize the nation. Feudalism was abolished, and land ownership was transferred to the state. The class system was dismantled, and Western fashion and customs were adopted. The samurai, who had once been the ruling class, lost their stipends and privileges, transforming Japanese society fundamentally.</a:t>
            </a:r>
            <a:endParaRPr lang="en-IN" dirty="0"/>
          </a:p>
        </p:txBody>
      </p:sp>
      <p:sp>
        <p:nvSpPr>
          <p:cNvPr id="4" name="Slide Number Placeholder 3"/>
          <p:cNvSpPr>
            <a:spLocks noGrp="1"/>
          </p:cNvSpPr>
          <p:nvPr>
            <p:ph type="sldNum" sz="quarter" idx="5"/>
          </p:nvPr>
        </p:nvSpPr>
        <p:spPr/>
        <p:txBody>
          <a:bodyPr/>
          <a:lstStyle/>
          <a:p>
            <a:fld id="{2C785000-197C-41A6-8CD8-9062443724B5}" type="slidenum">
              <a:rPr lang="en-IN" smtClean="0"/>
              <a:t>11</a:t>
            </a:fld>
            <a:endParaRPr lang="en-IN"/>
          </a:p>
        </p:txBody>
      </p:sp>
    </p:spTree>
    <p:extLst>
      <p:ext uri="{BB962C8B-B14F-4D97-AF65-F5344CB8AC3E}">
        <p14:creationId xmlns:p14="http://schemas.microsoft.com/office/powerpoint/2010/main" val="193272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B1FF47F-0B60-428C-B7F2-222348817DDC}"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3987630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B1FF47F-0B60-428C-B7F2-222348817DDC}"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2224168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B1FF47F-0B60-428C-B7F2-222348817DDC}"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101577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B1FF47F-0B60-428C-B7F2-222348817DDC}"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219850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B1FF47F-0B60-428C-B7F2-222348817DDC}"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97569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B1FF47F-0B60-428C-B7F2-222348817DDC}"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163965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B1FF47F-0B60-428C-B7F2-222348817DDC}" type="datetimeFigureOut">
              <a:rPr lang="en-IN" smtClean="0"/>
              <a:t>18-07-2024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9512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B1FF47F-0B60-428C-B7F2-222348817DDC}" type="datetimeFigureOut">
              <a:rPr lang="en-IN" smtClean="0"/>
              <a:t>18-07-2024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373363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FF47F-0B60-428C-B7F2-222348817DDC}" type="datetimeFigureOut">
              <a:rPr lang="en-IN" smtClean="0"/>
              <a:t>18-07-2024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300212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B1FF47F-0B60-428C-B7F2-222348817DDC}"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340807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B1FF47F-0B60-428C-B7F2-222348817DDC}"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F4BF19-42D4-446B-BAD9-5E33BE2E0ED7}" type="slidenum">
              <a:rPr lang="en-IN" smtClean="0"/>
              <a:t>‹#›</a:t>
            </a:fld>
            <a:endParaRPr lang="en-IN"/>
          </a:p>
        </p:txBody>
      </p:sp>
    </p:spTree>
    <p:extLst>
      <p:ext uri="{BB962C8B-B14F-4D97-AF65-F5344CB8AC3E}">
        <p14:creationId xmlns:p14="http://schemas.microsoft.com/office/powerpoint/2010/main" val="139705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FF47F-0B60-428C-B7F2-222348817DDC}" type="datetimeFigureOut">
              <a:rPr lang="en-IN" smtClean="0"/>
              <a:t>18-07-2024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4BF19-42D4-446B-BAD9-5E33BE2E0ED7}" type="slidenum">
              <a:rPr lang="en-IN" smtClean="0"/>
              <a:t>‹#›</a:t>
            </a:fld>
            <a:endParaRPr lang="en-IN"/>
          </a:p>
        </p:txBody>
      </p:sp>
    </p:spTree>
    <p:extLst>
      <p:ext uri="{BB962C8B-B14F-4D97-AF65-F5344CB8AC3E}">
        <p14:creationId xmlns:p14="http://schemas.microsoft.com/office/powerpoint/2010/main" val="327031218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m5LjA0gjeX8?feature=oembed" TargetMode="External"/><Relationship Id="rId5" Type="http://schemas.openxmlformats.org/officeDocument/2006/relationships/image" Target="../media/image50.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Anime &amp; History</a:t>
            </a:r>
            <a:endParaRPr lang="en-IN" b="1" dirty="0">
              <a:latin typeface="Helvetica" pitchFamily="2" charset="0"/>
            </a:endParaRPr>
          </a:p>
        </p:txBody>
      </p:sp>
      <p:sp>
        <p:nvSpPr>
          <p:cNvPr id="4" name="Rectangle 3">
            <a:extLst>
              <a:ext uri="{FF2B5EF4-FFF2-40B4-BE49-F238E27FC236}">
                <a16:creationId xmlns:a16="http://schemas.microsoft.com/office/drawing/2014/main" id="{030EF762-BDEE-B0B5-6D8C-BCC020A419C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6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100"/>
                                        <p:tgtEl>
                                          <p:spTgt spid="4"/>
                                        </p:tgtEl>
                                      </p:cBhvr>
                                    </p:animEffect>
                                    <p:set>
                                      <p:cBhvr>
                                        <p:cTn id="7" dur="1" fill="hold">
                                          <p:stCondLst>
                                            <p:cond delay="20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0"/>
                                        <p:tgtEl>
                                          <p:spTgt spid="2"/>
                                        </p:tgtEl>
                                      </p:cBhvr>
                                    </p:animEffect>
                                    <p:anim calcmode="lin" valueType="num">
                                      <p:cBhvr>
                                        <p:cTn id="13" dur="3000" fill="hold"/>
                                        <p:tgtEl>
                                          <p:spTgt spid="2"/>
                                        </p:tgtEl>
                                        <p:attrNameLst>
                                          <p:attrName>ppt_x</p:attrName>
                                        </p:attrNameLst>
                                      </p:cBhvr>
                                      <p:tavLst>
                                        <p:tav tm="0">
                                          <p:val>
                                            <p:strVal val="#ppt_x"/>
                                          </p:val>
                                        </p:tav>
                                        <p:tav tm="100000">
                                          <p:val>
                                            <p:strVal val="#ppt_x"/>
                                          </p:val>
                                        </p:tav>
                                      </p:tavLst>
                                    </p:anim>
                                    <p:anim calcmode="lin" valueType="num">
                                      <p:cBhvr>
                                        <p:cTn id="14" dur="3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Arrival of the Black Ships and Meiji Restoration</a:t>
            </a:r>
            <a:endParaRPr lang="en-IN" dirty="0"/>
          </a:p>
        </p:txBody>
      </p:sp>
      <p:sp>
        <p:nvSpPr>
          <p:cNvPr id="3" name="Content Placeholder 2">
            <a:extLst>
              <a:ext uri="{FF2B5EF4-FFF2-40B4-BE49-F238E27FC236}">
                <a16:creationId xmlns:a16="http://schemas.microsoft.com/office/drawing/2014/main" id="{6624CCCD-6B29-2D0D-9CC6-0D2B931DF48D}"/>
              </a:ext>
            </a:extLst>
          </p:cNvPr>
          <p:cNvSpPr>
            <a:spLocks noGrp="1"/>
          </p:cNvSpPr>
          <p:nvPr>
            <p:ph idx="1"/>
          </p:nvPr>
        </p:nvSpPr>
        <p:spPr/>
        <p:txBody>
          <a:bodyPr/>
          <a:lstStyle/>
          <a:p>
            <a:r>
              <a:rPr lang="en-IN" dirty="0"/>
              <a:t>Internal Strife and Unification:</a:t>
            </a:r>
          </a:p>
        </p:txBody>
      </p:sp>
      <p:pic>
        <p:nvPicPr>
          <p:cNvPr id="7170" name="Picture 2" descr="The Meiji Restoration: The End of the Shogunate and the Building of a  Modern Japanese State | Nippon.com">
            <a:extLst>
              <a:ext uri="{FF2B5EF4-FFF2-40B4-BE49-F238E27FC236}">
                <a16:creationId xmlns:a16="http://schemas.microsoft.com/office/drawing/2014/main" id="{A483F0CE-ECA6-BD6E-48D0-5918FDC19C4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76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Arrival of the Black Ships and Meiji Restoration</a:t>
            </a:r>
            <a:endParaRPr lang="en-IN" dirty="0"/>
          </a:p>
        </p:txBody>
      </p:sp>
      <p:sp>
        <p:nvSpPr>
          <p:cNvPr id="3" name="Content Placeholder 2">
            <a:extLst>
              <a:ext uri="{FF2B5EF4-FFF2-40B4-BE49-F238E27FC236}">
                <a16:creationId xmlns:a16="http://schemas.microsoft.com/office/drawing/2014/main" id="{6624CCCD-6B29-2D0D-9CC6-0D2B931DF48D}"/>
              </a:ext>
            </a:extLst>
          </p:cNvPr>
          <p:cNvSpPr>
            <a:spLocks noGrp="1"/>
          </p:cNvSpPr>
          <p:nvPr>
            <p:ph idx="1"/>
          </p:nvPr>
        </p:nvSpPr>
        <p:spPr/>
        <p:txBody>
          <a:bodyPr/>
          <a:lstStyle/>
          <a:p>
            <a:r>
              <a:rPr lang="en-IN" dirty="0"/>
              <a:t>Meiji Reforms:</a:t>
            </a:r>
          </a:p>
        </p:txBody>
      </p:sp>
      <p:pic>
        <p:nvPicPr>
          <p:cNvPr id="8194" name="Picture 2" descr="Japan's Meiji Restoration | Origins">
            <a:extLst>
              <a:ext uri="{FF2B5EF4-FFF2-40B4-BE49-F238E27FC236}">
                <a16:creationId xmlns:a16="http://schemas.microsoft.com/office/drawing/2014/main" id="{5E4215DA-EA07-3E85-6793-E3CEA4590B9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1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Cultural Transformation and Manga</a:t>
            </a:r>
          </a:p>
        </p:txBody>
      </p:sp>
      <p:sp>
        <p:nvSpPr>
          <p:cNvPr id="3" name="Content Placeholder 2">
            <a:extLst>
              <a:ext uri="{FF2B5EF4-FFF2-40B4-BE49-F238E27FC236}">
                <a16:creationId xmlns:a16="http://schemas.microsoft.com/office/drawing/2014/main" id="{6E935A36-AE86-8BC5-65AF-749E03F4D93D}"/>
              </a:ext>
            </a:extLst>
          </p:cNvPr>
          <p:cNvSpPr>
            <a:spLocks noGrp="1"/>
          </p:cNvSpPr>
          <p:nvPr>
            <p:ph idx="1"/>
          </p:nvPr>
        </p:nvSpPr>
        <p:spPr/>
        <p:txBody>
          <a:bodyPr/>
          <a:lstStyle/>
          <a:p>
            <a:r>
              <a:rPr lang="en-IN" dirty="0"/>
              <a:t>Introduction of Western Comics:</a:t>
            </a:r>
          </a:p>
        </p:txBody>
      </p:sp>
      <p:pic>
        <p:nvPicPr>
          <p:cNvPr id="4" name="Picture 4" descr="Punch Pictures': Localising Punch in Meiji Japan | SpringerLink">
            <a:extLst>
              <a:ext uri="{FF2B5EF4-FFF2-40B4-BE49-F238E27FC236}">
                <a16:creationId xmlns:a16="http://schemas.microsoft.com/office/drawing/2014/main" id="{AB4B2E76-9921-0930-A960-CE34866D771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00" y="2520000"/>
            <a:ext cx="288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pan Punch - Wikipedia">
            <a:extLst>
              <a:ext uri="{FF2B5EF4-FFF2-40B4-BE49-F238E27FC236}">
                <a16:creationId xmlns:a16="http://schemas.microsoft.com/office/drawing/2014/main" id="{3791C4D3-22DC-B3A0-7190-5321805F153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000" y="2520000"/>
            <a:ext cx="288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3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Cultural Transformation and Manga</a:t>
            </a:r>
          </a:p>
        </p:txBody>
      </p:sp>
      <p:sp>
        <p:nvSpPr>
          <p:cNvPr id="3" name="Content Placeholder 2">
            <a:extLst>
              <a:ext uri="{FF2B5EF4-FFF2-40B4-BE49-F238E27FC236}">
                <a16:creationId xmlns:a16="http://schemas.microsoft.com/office/drawing/2014/main" id="{6E935A36-AE86-8BC5-65AF-749E03F4D93D}"/>
              </a:ext>
            </a:extLst>
          </p:cNvPr>
          <p:cNvSpPr>
            <a:spLocks noGrp="1"/>
          </p:cNvSpPr>
          <p:nvPr>
            <p:ph idx="1"/>
          </p:nvPr>
        </p:nvSpPr>
        <p:spPr/>
        <p:txBody>
          <a:bodyPr/>
          <a:lstStyle/>
          <a:p>
            <a:r>
              <a:rPr lang="en-IN" dirty="0"/>
              <a:t>Manga and Merchandising:</a:t>
            </a:r>
          </a:p>
        </p:txBody>
      </p:sp>
      <p:pic>
        <p:nvPicPr>
          <p:cNvPr id="9218" name="Picture 2" descr="Hotei Japanese Prints - Illustrated Books - Rakuten Kitazawa 北澤  楽天(1876-1955)">
            <a:extLst>
              <a:ext uri="{FF2B5EF4-FFF2-40B4-BE49-F238E27FC236}">
                <a16:creationId xmlns:a16="http://schemas.microsoft.com/office/drawing/2014/main" id="{48D98392-53B4-9EE5-2E63-6BE54FEDD45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8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Japanese Imperial Expansion </a:t>
            </a:r>
            <a:br>
              <a:rPr lang="en-IN" dirty="0"/>
            </a:br>
            <a:r>
              <a:rPr lang="en-IN" dirty="0"/>
              <a:t>and Cinema</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Japanese Expansionism:</a:t>
            </a:r>
          </a:p>
        </p:txBody>
      </p:sp>
      <p:pic>
        <p:nvPicPr>
          <p:cNvPr id="11266" name="Picture 2" descr="Japan's Territorial Expansion 1931-1942">
            <a:extLst>
              <a:ext uri="{FF2B5EF4-FFF2-40B4-BE49-F238E27FC236}">
                <a16:creationId xmlns:a16="http://schemas.microsoft.com/office/drawing/2014/main" id="{932A672F-2980-7334-ECCC-69FD65F144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3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Japanese Imperial Expansion </a:t>
            </a:r>
            <a:br>
              <a:rPr lang="en-IN" dirty="0"/>
            </a:br>
            <a:r>
              <a:rPr lang="en-IN" dirty="0"/>
              <a:t>and Cinema</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Sino-Japanese War:</a:t>
            </a:r>
          </a:p>
        </p:txBody>
      </p:sp>
      <p:pic>
        <p:nvPicPr>
          <p:cNvPr id="10242" name="Picture 2" descr="Japanese invasion of Taiwan (1874) - Wikipedia">
            <a:extLst>
              <a:ext uri="{FF2B5EF4-FFF2-40B4-BE49-F238E27FC236}">
                <a16:creationId xmlns:a16="http://schemas.microsoft.com/office/drawing/2014/main" id="{2B22AB7B-0341-293A-865E-BA135F2E0A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0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Japanese Imperial Expansion </a:t>
            </a:r>
            <a:br>
              <a:rPr lang="en-IN" dirty="0"/>
            </a:br>
            <a:r>
              <a:rPr lang="en-IN" dirty="0"/>
              <a:t>and Cinema</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Russo-Japanese War:</a:t>
            </a:r>
          </a:p>
        </p:txBody>
      </p:sp>
      <p:pic>
        <p:nvPicPr>
          <p:cNvPr id="4" name="Picture 3">
            <a:extLst>
              <a:ext uri="{FF2B5EF4-FFF2-40B4-BE49-F238E27FC236}">
                <a16:creationId xmlns:a16="http://schemas.microsoft.com/office/drawing/2014/main" id="{E3F88C0E-BC31-8635-E587-8510C31B109B}"/>
              </a:ext>
            </a:extLst>
          </p:cNvPr>
          <p:cNvPicPr>
            <a:picLocks/>
          </p:cNvPicPr>
          <p:nvPr/>
        </p:nvPicPr>
        <p:blipFill>
          <a:blip r:embed="rId4"/>
          <a:stretch>
            <a:fillRect/>
          </a:stretch>
        </p:blipFill>
        <p:spPr>
          <a:xfrm>
            <a:off x="900000" y="2520000"/>
            <a:ext cx="6840000" cy="3600000"/>
          </a:xfrm>
          <a:prstGeom prst="rect">
            <a:avLst/>
          </a:prstGeom>
        </p:spPr>
      </p:pic>
    </p:spTree>
    <p:extLst>
      <p:ext uri="{BB962C8B-B14F-4D97-AF65-F5344CB8AC3E}">
        <p14:creationId xmlns:p14="http://schemas.microsoft.com/office/powerpoint/2010/main" val="1304604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Japanese Imperial Expansion </a:t>
            </a:r>
            <a:br>
              <a:rPr lang="en-IN" dirty="0"/>
            </a:br>
            <a:r>
              <a:rPr lang="en-IN" dirty="0"/>
              <a:t>and Cinema</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Cinema and Animation:</a:t>
            </a:r>
          </a:p>
        </p:txBody>
      </p:sp>
      <p:pic>
        <p:nvPicPr>
          <p:cNvPr id="12290" name="Picture 2" descr="Cinema of Japan - Wikipedia">
            <a:extLst>
              <a:ext uri="{FF2B5EF4-FFF2-40B4-BE49-F238E27FC236}">
                <a16:creationId xmlns:a16="http://schemas.microsoft.com/office/drawing/2014/main" id="{3404AD37-EBDD-2D05-2C86-39CEFA47807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94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The Golden Era – 1980s</a:t>
            </a:r>
            <a:endParaRPr lang="en-IN" b="1" dirty="0">
              <a:latin typeface="Helvetica" pitchFamily="2" charset="0"/>
            </a:endParaRPr>
          </a:p>
        </p:txBody>
      </p:sp>
    </p:spTree>
    <p:extLst>
      <p:ext uri="{BB962C8B-B14F-4D97-AF65-F5344CB8AC3E}">
        <p14:creationId xmlns:p14="http://schemas.microsoft.com/office/powerpoint/2010/main" val="363738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Early Attempts and Struggles (1960s)</a:t>
            </a:r>
            <a:endParaRPr lang="en-IN" dirty="0"/>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First Steps in America:</a:t>
            </a:r>
          </a:p>
        </p:txBody>
      </p:sp>
      <p:pic>
        <p:nvPicPr>
          <p:cNvPr id="13314" name="Picture 2" descr="Best Anime of the 1960s">
            <a:extLst>
              <a:ext uri="{FF2B5EF4-FFF2-40B4-BE49-F238E27FC236}">
                <a16:creationId xmlns:a16="http://schemas.microsoft.com/office/drawing/2014/main" id="{E76B22D6-3A1F-4E56-72DA-42FABEEA69A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7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The Precursors</a:t>
            </a:r>
            <a:endParaRPr lang="en-IN" b="1" dirty="0">
              <a:latin typeface="Helvetica" pitchFamily="2" charset="0"/>
            </a:endParaRPr>
          </a:p>
        </p:txBody>
      </p:sp>
    </p:spTree>
    <p:extLst>
      <p:ext uri="{BB962C8B-B14F-4D97-AF65-F5344CB8AC3E}">
        <p14:creationId xmlns:p14="http://schemas.microsoft.com/office/powerpoint/2010/main" val="95831823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Early Attempts and Struggles (1960s)</a:t>
            </a:r>
            <a:endParaRPr lang="en-IN" dirty="0"/>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Challenges:</a:t>
            </a:r>
          </a:p>
        </p:txBody>
      </p:sp>
      <p:pic>
        <p:nvPicPr>
          <p:cNvPr id="14338" name="Picture 2" descr="Anime Article From The Vidette-Messenger Of Porter County (Valparaiso,  Indiana; January 10, 1991) - Newspapers.com™">
            <a:extLst>
              <a:ext uri="{FF2B5EF4-FFF2-40B4-BE49-F238E27FC236}">
                <a16:creationId xmlns:a16="http://schemas.microsoft.com/office/drawing/2014/main" id="{116C336C-3D09-FA8F-EDE0-86B1FC8B170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39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Iranian Revolution - 1979</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Global Response:</a:t>
            </a:r>
          </a:p>
        </p:txBody>
      </p:sp>
      <p:pic>
        <p:nvPicPr>
          <p:cNvPr id="15362" name="Picture 2" descr="Photo: Iran's 1979 Revolution Was Democratic - The Atlantic">
            <a:extLst>
              <a:ext uri="{FF2B5EF4-FFF2-40B4-BE49-F238E27FC236}">
                <a16:creationId xmlns:a16="http://schemas.microsoft.com/office/drawing/2014/main" id="{E0712F30-E95A-4E16-C98A-5112CBAC1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705" y="2309813"/>
            <a:ext cx="585787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2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IN" dirty="0"/>
              <a:t>Iranian Revolution - 1979</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Japan's Economic Policies:</a:t>
            </a:r>
          </a:p>
        </p:txBody>
      </p:sp>
      <p:pic>
        <p:nvPicPr>
          <p:cNvPr id="16388" name="Picture 4" descr="Japan Inc.' and Other Tales of Industrial Policy Apocalypse">
            <a:extLst>
              <a:ext uri="{FF2B5EF4-FFF2-40B4-BE49-F238E27FC236}">
                <a16:creationId xmlns:a16="http://schemas.microsoft.com/office/drawing/2014/main" id="{406A004D-B99C-8828-1FB3-74A846FEDDC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61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Plaza Accord and Economic </a:t>
            </a:r>
            <a:br>
              <a:rPr lang="en-US" dirty="0"/>
            </a:br>
            <a:r>
              <a:rPr lang="en-US" dirty="0"/>
              <a:t>Impact (1985)</a:t>
            </a:r>
            <a:endParaRPr lang="en-IN" dirty="0"/>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Further Interest Rate Cuts:</a:t>
            </a:r>
          </a:p>
        </p:txBody>
      </p:sp>
      <p:pic>
        <p:nvPicPr>
          <p:cNvPr id="17410" name="Picture 2" descr="The Plaza Accord - Business Insider">
            <a:extLst>
              <a:ext uri="{FF2B5EF4-FFF2-40B4-BE49-F238E27FC236}">
                <a16:creationId xmlns:a16="http://schemas.microsoft.com/office/drawing/2014/main" id="{5D83EEC4-670F-6BA5-158F-AF06DA255A1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063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Economic Boom and Consumer </a:t>
            </a:r>
            <a:br>
              <a:rPr lang="en-US" dirty="0"/>
            </a:br>
            <a:r>
              <a:rPr lang="en-US" dirty="0"/>
              <a:t>Prosperity (Mid to Late 1980s)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US" dirty="0"/>
              <a:t>Impact on the Anime Industry:</a:t>
            </a:r>
            <a:endParaRPr lang="en-IN" dirty="0"/>
          </a:p>
        </p:txBody>
      </p:sp>
      <p:pic>
        <p:nvPicPr>
          <p:cNvPr id="20482" name="Picture 2" descr="money laugh rich - team rocket - Anime Feminist">
            <a:extLst>
              <a:ext uri="{FF2B5EF4-FFF2-40B4-BE49-F238E27FC236}">
                <a16:creationId xmlns:a16="http://schemas.microsoft.com/office/drawing/2014/main" id="{28B2D72A-2D5A-3E14-2E25-C64466238B9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18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VHS Era and Rising Popularity </a:t>
            </a:r>
            <a:br>
              <a:rPr lang="en-US" dirty="0"/>
            </a:br>
            <a:r>
              <a:rPr lang="en-US" dirty="0"/>
              <a:t>(1980s)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The VHS Revolution:</a:t>
            </a:r>
          </a:p>
        </p:txBody>
      </p:sp>
      <p:pic>
        <p:nvPicPr>
          <p:cNvPr id="18434" name="Picture 2" descr="The Fascinating History of the Invention of VHS and the Birth of a Hom –  Capture">
            <a:extLst>
              <a:ext uri="{FF2B5EF4-FFF2-40B4-BE49-F238E27FC236}">
                <a16:creationId xmlns:a16="http://schemas.microsoft.com/office/drawing/2014/main" id="{D001311D-46C4-CA55-371E-088973ABFBD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33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VHS Era and Rising Popularity </a:t>
            </a:r>
            <a:br>
              <a:rPr lang="en-US" dirty="0"/>
            </a:br>
            <a:r>
              <a:rPr lang="en-US" dirty="0"/>
              <a:t>(1980s)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Challenges with Adaptation:</a:t>
            </a:r>
          </a:p>
        </p:txBody>
      </p:sp>
      <p:pic>
        <p:nvPicPr>
          <p:cNvPr id="22530" name="Picture 2" descr="Ghost Stories Gifs">
            <a:extLst>
              <a:ext uri="{FF2B5EF4-FFF2-40B4-BE49-F238E27FC236}">
                <a16:creationId xmlns:a16="http://schemas.microsoft.com/office/drawing/2014/main" id="{9449A717-544C-14B0-C76D-4A574424E7F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31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Golden Age of Anime </a:t>
            </a:r>
            <a:br>
              <a:rPr lang="en-US" dirty="0"/>
            </a:br>
            <a:r>
              <a:rPr lang="en-US" dirty="0"/>
              <a:t>(Late 1980s to Early 1990s)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Landmark Titles and Studios:</a:t>
            </a:r>
          </a:p>
        </p:txBody>
      </p:sp>
      <p:pic>
        <p:nvPicPr>
          <p:cNvPr id="19458" name="Picture 2" descr="Howl's Moving Castle - Studio Ghibli Japanaese Animated Movie Poster -  Framed Prints by Studio Ghibli | Buy Posters, Frames, Canvas &amp; Digital Art  Prints | Small, Compact, Medium and Large Variants">
            <a:extLst>
              <a:ext uri="{FF2B5EF4-FFF2-40B4-BE49-F238E27FC236}">
                <a16:creationId xmlns:a16="http://schemas.microsoft.com/office/drawing/2014/main" id="{4BEDE229-7B74-0D4D-9690-B2A2604A6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216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Thunwid Studio Ghibli Howls Moving Castle Poster - Anime India | Ubuy">
            <a:extLst>
              <a:ext uri="{FF2B5EF4-FFF2-40B4-BE49-F238E27FC236}">
                <a16:creationId xmlns:a16="http://schemas.microsoft.com/office/drawing/2014/main" id="{9144B00A-00AB-7AD8-E563-2C1E40CD0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000" y="2520000"/>
            <a:ext cx="2160000" cy="32187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owboy Bebop (1998) - Filmaffinity">
            <a:extLst>
              <a:ext uri="{FF2B5EF4-FFF2-40B4-BE49-F238E27FC236}">
                <a16:creationId xmlns:a16="http://schemas.microsoft.com/office/drawing/2014/main" id="{9A48BEC6-6327-5CD9-7A88-079AAF928A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00" y="2520000"/>
            <a:ext cx="2160000" cy="324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457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Golden Age of Anime </a:t>
            </a:r>
            <a:br>
              <a:rPr lang="en-US" dirty="0"/>
            </a:br>
            <a:r>
              <a:rPr lang="en-US" dirty="0"/>
              <a:t>(Late 1980s to Early 1990s)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Fan Subbing and Accessibility:</a:t>
            </a:r>
          </a:p>
        </p:txBody>
      </p:sp>
      <p:pic>
        <p:nvPicPr>
          <p:cNvPr id="21506" name="Picture 2" descr="Ghost Stories Gifs">
            <a:extLst>
              <a:ext uri="{FF2B5EF4-FFF2-40B4-BE49-F238E27FC236}">
                <a16:creationId xmlns:a16="http://schemas.microsoft.com/office/drawing/2014/main" id="{B3AEDF11-48DF-2159-EA00-1BBF1AA5BDC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04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Climax of the Golden Age </a:t>
            </a:r>
            <a:br>
              <a:rPr lang="en-US" dirty="0"/>
            </a:br>
            <a:r>
              <a:rPr lang="en-US" dirty="0"/>
              <a:t>(Late 1990s)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Transition to Television:</a:t>
            </a:r>
          </a:p>
        </p:txBody>
      </p:sp>
      <p:pic>
        <p:nvPicPr>
          <p:cNvPr id="23554" name="Picture 2" descr="Sailor Moon vs Goku: Who Would Win Anime's Biggest Fight?">
            <a:extLst>
              <a:ext uri="{FF2B5EF4-FFF2-40B4-BE49-F238E27FC236}">
                <a16:creationId xmlns:a16="http://schemas.microsoft.com/office/drawing/2014/main" id="{8D7E9C20-F212-2D0D-EB73-C8977552DE7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87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4225-31A6-B914-A646-865483076AD8}"/>
              </a:ext>
            </a:extLst>
          </p:cNvPr>
          <p:cNvSpPr>
            <a:spLocks noGrp="1"/>
          </p:cNvSpPr>
          <p:nvPr>
            <p:ph type="title"/>
          </p:nvPr>
        </p:nvSpPr>
        <p:spPr/>
        <p:txBody>
          <a:bodyPr/>
          <a:lstStyle/>
          <a:p>
            <a:r>
              <a:rPr lang="en-US" b="1" dirty="0"/>
              <a:t>Tokugawa Period: 1603 - 1867</a:t>
            </a:r>
            <a:endParaRPr lang="en-IN" b="1" dirty="0"/>
          </a:p>
        </p:txBody>
      </p:sp>
      <p:sp>
        <p:nvSpPr>
          <p:cNvPr id="3" name="Content Placeholder 2">
            <a:extLst>
              <a:ext uri="{FF2B5EF4-FFF2-40B4-BE49-F238E27FC236}">
                <a16:creationId xmlns:a16="http://schemas.microsoft.com/office/drawing/2014/main" id="{38011D8B-80E4-8CCA-75AA-1B0546A7B325}"/>
              </a:ext>
            </a:extLst>
          </p:cNvPr>
          <p:cNvSpPr>
            <a:spLocks noGrp="1"/>
          </p:cNvSpPr>
          <p:nvPr>
            <p:ph idx="1"/>
          </p:nvPr>
        </p:nvSpPr>
        <p:spPr/>
        <p:txBody>
          <a:bodyPr/>
          <a:lstStyle/>
          <a:p>
            <a:r>
              <a:rPr lang="en-IN" dirty="0"/>
              <a:t>Japan's Isolation (Sakoku) and Peace:</a:t>
            </a:r>
          </a:p>
        </p:txBody>
      </p:sp>
      <p:pic>
        <p:nvPicPr>
          <p:cNvPr id="10" name="Picture 9">
            <a:extLst>
              <a:ext uri="{FF2B5EF4-FFF2-40B4-BE49-F238E27FC236}">
                <a16:creationId xmlns:a16="http://schemas.microsoft.com/office/drawing/2014/main" id="{D47C12A9-532E-6927-E9FF-4B7B3274D042}"/>
              </a:ext>
            </a:extLst>
          </p:cNvPr>
          <p:cNvPicPr>
            <a:picLocks/>
          </p:cNvPicPr>
          <p:nvPr/>
        </p:nvPicPr>
        <p:blipFill>
          <a:blip r:embed="rId4"/>
          <a:stretch>
            <a:fillRect/>
          </a:stretch>
        </p:blipFill>
        <p:spPr>
          <a:xfrm>
            <a:off x="900000" y="2520000"/>
            <a:ext cx="6840000" cy="3600000"/>
          </a:xfrm>
          <a:prstGeom prst="rect">
            <a:avLst/>
          </a:prstGeom>
        </p:spPr>
      </p:pic>
    </p:spTree>
    <p:extLst>
      <p:ext uri="{BB962C8B-B14F-4D97-AF65-F5344CB8AC3E}">
        <p14:creationId xmlns:p14="http://schemas.microsoft.com/office/powerpoint/2010/main" val="285074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Climax of the Golden Age </a:t>
            </a:r>
            <a:br>
              <a:rPr lang="en-US" dirty="0"/>
            </a:br>
            <a:r>
              <a:rPr lang="en-US" dirty="0"/>
              <a:t>(Late 1990s)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Future Generations:</a:t>
            </a:r>
          </a:p>
        </p:txBody>
      </p:sp>
      <p:pic>
        <p:nvPicPr>
          <p:cNvPr id="24578" name="Picture 2" descr="Your Name&quot; Review | The Stony Brook Press">
            <a:extLst>
              <a:ext uri="{FF2B5EF4-FFF2-40B4-BE49-F238E27FC236}">
                <a16:creationId xmlns:a16="http://schemas.microsoft.com/office/drawing/2014/main" id="{75C55B61-5F8B-CEBB-CC18-D1F08842EB9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2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Anime &amp; Japan</a:t>
            </a:r>
            <a:endParaRPr lang="en-IN" b="1" dirty="0">
              <a:latin typeface="Helvetica" pitchFamily="2" charset="0"/>
            </a:endParaRPr>
          </a:p>
        </p:txBody>
      </p:sp>
    </p:spTree>
    <p:extLst>
      <p:ext uri="{BB962C8B-B14F-4D97-AF65-F5344CB8AC3E}">
        <p14:creationId xmlns:p14="http://schemas.microsoft.com/office/powerpoint/2010/main" val="189626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Japan in Anime</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The </a:t>
            </a:r>
            <a:r>
              <a:rPr lang="en-IN" dirty="0" err="1"/>
              <a:t>hyuuga</a:t>
            </a:r>
            <a:r>
              <a:rPr lang="en-IN" dirty="0"/>
              <a:t>:</a:t>
            </a:r>
          </a:p>
        </p:txBody>
      </p:sp>
      <p:pic>
        <p:nvPicPr>
          <p:cNvPr id="25604" name="Picture 4" descr="Mike Yulo - Information that not many people know: Masashi Kishimoto, the  author of Naruto, quoted the white color of the Hyuga clan from the victims  of the atomic bomb &quot;Hiroshima&quot;, which">
            <a:extLst>
              <a:ext uri="{FF2B5EF4-FFF2-40B4-BE49-F238E27FC236}">
                <a16:creationId xmlns:a16="http://schemas.microsoft.com/office/drawing/2014/main" id="{268D6697-618D-1B27-F7F7-F8C8A4F64D7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Japan in Anime</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Your Name:</a:t>
            </a:r>
          </a:p>
        </p:txBody>
      </p:sp>
      <p:pic>
        <p:nvPicPr>
          <p:cNvPr id="26626" name="Picture 2" descr="Your name opening">
            <a:extLst>
              <a:ext uri="{FF2B5EF4-FFF2-40B4-BE49-F238E27FC236}">
                <a16:creationId xmlns:a16="http://schemas.microsoft.com/office/drawing/2014/main" id="{8DD7D094-03B1-DC3B-2F22-911CF61016A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16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Japan in Anime</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Prettiest Boy (Bjorn Anderson)</a:t>
            </a:r>
          </a:p>
        </p:txBody>
      </p:sp>
      <p:pic>
        <p:nvPicPr>
          <p:cNvPr id="27650" name="Picture 2" descr="Bjorn Andresen Anime">
            <a:extLst>
              <a:ext uri="{FF2B5EF4-FFF2-40B4-BE49-F238E27FC236}">
                <a16:creationId xmlns:a16="http://schemas.microsoft.com/office/drawing/2014/main" id="{4BE0C1A8-F2BF-7C15-29AC-4A213DA7C49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35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Anime on Japan</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Shibuya:</a:t>
            </a:r>
          </a:p>
        </p:txBody>
      </p:sp>
      <p:pic>
        <p:nvPicPr>
          <p:cNvPr id="28674" name="Picture 2" descr="Anime reinvents Shibuya Tsutaya's image">
            <a:extLst>
              <a:ext uri="{FF2B5EF4-FFF2-40B4-BE49-F238E27FC236}">
                <a16:creationId xmlns:a16="http://schemas.microsoft.com/office/drawing/2014/main" id="{D6BF3CD0-99F9-FA0A-89DD-96BF0A66E40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88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Anime on Japan</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Theme Parks:</a:t>
            </a:r>
          </a:p>
        </p:txBody>
      </p:sp>
      <p:pic>
        <p:nvPicPr>
          <p:cNvPr id="29698" name="Picture 2" descr="spoilerless] The “Attack On Titan” theme park in Osaka, Japan has some  incredibly breathtaking photo spots : r/ShingekiNoKyojin">
            <a:extLst>
              <a:ext uri="{FF2B5EF4-FFF2-40B4-BE49-F238E27FC236}">
                <a16:creationId xmlns:a16="http://schemas.microsoft.com/office/drawing/2014/main" id="{305176B1-4C90-02DD-BEC2-83B3AD5F08A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46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Anime on Japan</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Advertisements:</a:t>
            </a:r>
          </a:p>
        </p:txBody>
      </p:sp>
      <p:pic>
        <p:nvPicPr>
          <p:cNvPr id="5" name="Picture 4">
            <a:extLst>
              <a:ext uri="{FF2B5EF4-FFF2-40B4-BE49-F238E27FC236}">
                <a16:creationId xmlns:a16="http://schemas.microsoft.com/office/drawing/2014/main" id="{09FC3BAF-3717-919B-7375-CD803B8450E7}"/>
              </a:ext>
            </a:extLst>
          </p:cNvPr>
          <p:cNvPicPr>
            <a:picLocks/>
          </p:cNvPicPr>
          <p:nvPr/>
        </p:nvPicPr>
        <p:blipFill>
          <a:blip r:embed="rId4"/>
          <a:stretch>
            <a:fillRect/>
          </a:stretch>
        </p:blipFill>
        <p:spPr>
          <a:xfrm>
            <a:off x="900000" y="2520000"/>
            <a:ext cx="6840000" cy="3600000"/>
          </a:xfrm>
          <a:prstGeom prst="rect">
            <a:avLst/>
          </a:prstGeom>
        </p:spPr>
      </p:pic>
    </p:spTree>
    <p:extLst>
      <p:ext uri="{BB962C8B-B14F-4D97-AF65-F5344CB8AC3E}">
        <p14:creationId xmlns:p14="http://schemas.microsoft.com/office/powerpoint/2010/main" val="2262546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Impact of Anime on Japan</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Tourism:</a:t>
            </a:r>
          </a:p>
        </p:txBody>
      </p:sp>
      <p:pic>
        <p:nvPicPr>
          <p:cNvPr id="31746" name="Picture 2" descr="8 Coolest Spots in Japan for Anime and Manga Lovers - Klook Travel Blog">
            <a:extLst>
              <a:ext uri="{FF2B5EF4-FFF2-40B4-BE49-F238E27FC236}">
                <a16:creationId xmlns:a16="http://schemas.microsoft.com/office/drawing/2014/main" id="{2307743F-A919-7C0A-E6DD-02F3AAB990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57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The World and Anime</a:t>
            </a:r>
            <a:endParaRPr lang="en-IN" b="1" dirty="0">
              <a:latin typeface="Helvetica" pitchFamily="2" charset="0"/>
            </a:endParaRPr>
          </a:p>
        </p:txBody>
      </p:sp>
    </p:spTree>
    <p:extLst>
      <p:ext uri="{BB962C8B-B14F-4D97-AF65-F5344CB8AC3E}">
        <p14:creationId xmlns:p14="http://schemas.microsoft.com/office/powerpoint/2010/main" val="228219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0EE57-3F1D-322F-81C1-DB305062884D}"/>
              </a:ext>
            </a:extLst>
          </p:cNvPr>
          <p:cNvSpPr/>
          <p:nvPr/>
        </p:nvSpPr>
        <p:spPr>
          <a:xfrm>
            <a:off x="900000" y="2520000"/>
            <a:ext cx="6840000" cy="3600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DF64225-31A6-B914-A646-865483076AD8}"/>
              </a:ext>
            </a:extLst>
          </p:cNvPr>
          <p:cNvSpPr>
            <a:spLocks noGrp="1"/>
          </p:cNvSpPr>
          <p:nvPr>
            <p:ph type="title"/>
          </p:nvPr>
        </p:nvSpPr>
        <p:spPr/>
        <p:txBody>
          <a:bodyPr/>
          <a:lstStyle/>
          <a:p>
            <a:r>
              <a:rPr lang="en-US" b="1" dirty="0"/>
              <a:t>Tokugawa Period: 1603 - 1867</a:t>
            </a:r>
            <a:endParaRPr lang="en-IN" b="1" dirty="0"/>
          </a:p>
        </p:txBody>
      </p:sp>
      <p:sp>
        <p:nvSpPr>
          <p:cNvPr id="3" name="Content Placeholder 2">
            <a:extLst>
              <a:ext uri="{FF2B5EF4-FFF2-40B4-BE49-F238E27FC236}">
                <a16:creationId xmlns:a16="http://schemas.microsoft.com/office/drawing/2014/main" id="{38011D8B-80E4-8CCA-75AA-1B0546A7B325}"/>
              </a:ext>
            </a:extLst>
          </p:cNvPr>
          <p:cNvSpPr>
            <a:spLocks noGrp="1"/>
          </p:cNvSpPr>
          <p:nvPr>
            <p:ph idx="1"/>
          </p:nvPr>
        </p:nvSpPr>
        <p:spPr/>
        <p:txBody>
          <a:bodyPr/>
          <a:lstStyle/>
          <a:p>
            <a:r>
              <a:rPr lang="en-IN" dirty="0"/>
              <a:t>Class Hierarchy:</a:t>
            </a:r>
          </a:p>
        </p:txBody>
      </p:sp>
      <p:pic>
        <p:nvPicPr>
          <p:cNvPr id="4" name="Picture 3">
            <a:extLst>
              <a:ext uri="{FF2B5EF4-FFF2-40B4-BE49-F238E27FC236}">
                <a16:creationId xmlns:a16="http://schemas.microsoft.com/office/drawing/2014/main" id="{1394037F-419A-881E-73F9-27AAC33C1844}"/>
              </a:ext>
            </a:extLst>
          </p:cNvPr>
          <p:cNvPicPr>
            <a:picLocks/>
          </p:cNvPicPr>
          <p:nvPr/>
        </p:nvPicPr>
        <p:blipFill>
          <a:blip r:embed="rId4"/>
          <a:stretch>
            <a:fillRect/>
          </a:stretch>
        </p:blipFill>
        <p:spPr>
          <a:xfrm>
            <a:off x="1620000" y="2610000"/>
            <a:ext cx="5220000" cy="3420000"/>
          </a:xfrm>
          <a:prstGeom prst="rect">
            <a:avLst/>
          </a:prstGeom>
        </p:spPr>
      </p:pic>
    </p:spTree>
    <p:extLst>
      <p:ext uri="{BB962C8B-B14F-4D97-AF65-F5344CB8AC3E}">
        <p14:creationId xmlns:p14="http://schemas.microsoft.com/office/powerpoint/2010/main" val="111245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 Culture</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Ghost in the shell</a:t>
            </a:r>
          </a:p>
        </p:txBody>
      </p:sp>
      <p:pic>
        <p:nvPicPr>
          <p:cNvPr id="33794" name="Picture 2" descr="How The Original 'Ghost In The Shell' Changed Sci-Fi, 49% OFF">
            <a:extLst>
              <a:ext uri="{FF2B5EF4-FFF2-40B4-BE49-F238E27FC236}">
                <a16:creationId xmlns:a16="http://schemas.microsoft.com/office/drawing/2014/main" id="{CFEA5062-E577-BECE-9374-F1C15DF86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04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0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 Culture</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Ready Player one &amp; ACOTAR</a:t>
            </a:r>
          </a:p>
        </p:txBody>
      </p:sp>
      <p:pic>
        <p:nvPicPr>
          <p:cNvPr id="36866" name="Picture 2" descr="ready player one akira bike Online Sale, UP TO 66% OFF">
            <a:extLst>
              <a:ext uri="{FF2B5EF4-FFF2-40B4-BE49-F238E27FC236}">
                <a16:creationId xmlns:a16="http://schemas.microsoft.com/office/drawing/2014/main" id="{6B333924-55AF-4D96-820F-D8BC54861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3532767"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A picture only version (ACOTAR + Howl's Moving Castle) ✨💫 : r/acotar">
            <a:extLst>
              <a:ext uri="{FF2B5EF4-FFF2-40B4-BE49-F238E27FC236}">
                <a16:creationId xmlns:a16="http://schemas.microsoft.com/office/drawing/2014/main" id="{454C0D62-8753-EED2-F8C7-B8CA1C4A02B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00" y="2520000"/>
            <a:ext cx="216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938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Popularity</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Ben Whittaker</a:t>
            </a:r>
          </a:p>
        </p:txBody>
      </p:sp>
      <p:pic>
        <p:nvPicPr>
          <p:cNvPr id="32770" name="Picture 2" descr="Whitebeard's Pirate Found in Boxing- Ben Whittaker, Boxer With Whitebeard  Tattoo, Can be the Most Annoying Opponent">
            <a:extLst>
              <a:ext uri="{FF2B5EF4-FFF2-40B4-BE49-F238E27FC236}">
                <a16:creationId xmlns:a16="http://schemas.microsoft.com/office/drawing/2014/main" id="{9B32B5B6-4273-E791-4D89-250366152E4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63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Popularity</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Anime Con</a:t>
            </a:r>
          </a:p>
        </p:txBody>
      </p:sp>
      <p:pic>
        <p:nvPicPr>
          <p:cNvPr id="34818" name="Picture 2" descr="N.Y.C. Anime Convention Was Not a Superspreader Event, C.D.C. Finds - The  New York Times">
            <a:extLst>
              <a:ext uri="{FF2B5EF4-FFF2-40B4-BE49-F238E27FC236}">
                <a16:creationId xmlns:a16="http://schemas.microsoft.com/office/drawing/2014/main" id="{DD21FD2E-C5C0-79A9-47C1-2420768790B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418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Popularity</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Cosplays</a:t>
            </a:r>
          </a:p>
        </p:txBody>
      </p:sp>
      <p:pic>
        <p:nvPicPr>
          <p:cNvPr id="35842" name="Picture 2" descr="this cosplay of yor from spy x family">
            <a:extLst>
              <a:ext uri="{FF2B5EF4-FFF2-40B4-BE49-F238E27FC236}">
                <a16:creationId xmlns:a16="http://schemas.microsoft.com/office/drawing/2014/main" id="{45CFA365-9FEC-2001-150F-74B63B74596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252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Pin page">
            <a:extLst>
              <a:ext uri="{FF2B5EF4-FFF2-40B4-BE49-F238E27FC236}">
                <a16:creationId xmlns:a16="http://schemas.microsoft.com/office/drawing/2014/main" id="{B7A8B3CE-58B5-36C2-E3E8-428E1519AB9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00" y="2520000"/>
            <a:ext cx="252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094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Popularity</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a:t>J - pop</a:t>
            </a:r>
          </a:p>
        </p:txBody>
      </p:sp>
      <p:pic>
        <p:nvPicPr>
          <p:cNvPr id="38914" name="Picture 2" descr="Who is Fujii Kaze? Meet the viral Shinunoga E-Wa singer and 5 of his  impressive hits">
            <a:extLst>
              <a:ext uri="{FF2B5EF4-FFF2-40B4-BE49-F238E27FC236}">
                <a16:creationId xmlns:a16="http://schemas.microsoft.com/office/drawing/2014/main" id="{16F099E0-D3BB-F517-0566-91A2A0513AD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455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Popularity</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lstStyle/>
          <a:p>
            <a:r>
              <a:rPr lang="en-IN" dirty="0" err="1"/>
              <a:t>Karmachakra</a:t>
            </a:r>
            <a:r>
              <a:rPr lang="en-IN" dirty="0"/>
              <a:t> (2017)</a:t>
            </a:r>
          </a:p>
        </p:txBody>
      </p:sp>
      <p:pic>
        <p:nvPicPr>
          <p:cNvPr id="37890" name="Picture 2" descr="Karmachakra - Wikipedia">
            <a:extLst>
              <a:ext uri="{FF2B5EF4-FFF2-40B4-BE49-F238E27FC236}">
                <a16:creationId xmlns:a16="http://schemas.microsoft.com/office/drawing/2014/main" id="{DA164BEA-8A7B-AA60-9571-B9604097AD7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422034"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64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Bonus</a:t>
            </a:r>
          </a:p>
        </p:txBody>
      </p:sp>
      <p:pic>
        <p:nvPicPr>
          <p:cNvPr id="4" name="Online Media 3" title="Ghost Stories Dub Funny Moments">
            <a:hlinkClick r:id="" action="ppaction://media"/>
            <a:extLst>
              <a:ext uri="{FF2B5EF4-FFF2-40B4-BE49-F238E27FC236}">
                <a16:creationId xmlns:a16="http://schemas.microsoft.com/office/drawing/2014/main" id="{4FEDBC01-2ABA-AC16-1A61-52956261663F}"/>
              </a:ext>
            </a:extLst>
          </p:cNvPr>
          <p:cNvPicPr>
            <a:picLocks noGrp="1" noRot="1" noChangeAspect="1"/>
          </p:cNvPicPr>
          <p:nvPr>
            <p:ph idx="1"/>
            <a:videoFile r:link="rId1"/>
          </p:nvPr>
        </p:nvPicPr>
        <p:blipFill>
          <a:blip r:embed="rId5"/>
          <a:stretch>
            <a:fillRect/>
          </a:stretch>
        </p:blipFill>
        <p:spPr>
          <a:xfrm>
            <a:off x="3194050" y="1825625"/>
            <a:ext cx="5802313" cy="4351338"/>
          </a:xfrm>
          <a:prstGeom prst="rect">
            <a:avLst/>
          </a:prstGeom>
        </p:spPr>
      </p:pic>
    </p:spTree>
    <p:extLst>
      <p:ext uri="{BB962C8B-B14F-4D97-AF65-F5344CB8AC3E}">
        <p14:creationId xmlns:p14="http://schemas.microsoft.com/office/powerpoint/2010/main" val="196929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Loanwords</a:t>
            </a:r>
          </a:p>
        </p:txBody>
      </p:sp>
      <p:sp>
        <p:nvSpPr>
          <p:cNvPr id="3" name="Content Placeholder 2">
            <a:extLst>
              <a:ext uri="{FF2B5EF4-FFF2-40B4-BE49-F238E27FC236}">
                <a16:creationId xmlns:a16="http://schemas.microsoft.com/office/drawing/2014/main" id="{BA1C73F0-27B2-3418-45FD-5C662880CED5}"/>
              </a:ext>
            </a:extLst>
          </p:cNvPr>
          <p:cNvSpPr>
            <a:spLocks noGrp="1"/>
          </p:cNvSpPr>
          <p:nvPr>
            <p:ph idx="1"/>
          </p:nvPr>
        </p:nvSpPr>
        <p:spPr/>
        <p:txBody>
          <a:bodyPr>
            <a:normAutofit fontScale="92500" lnSpcReduction="20000"/>
          </a:bodyPr>
          <a:lstStyle/>
          <a:p>
            <a:r>
              <a:rPr lang="en-IN" dirty="0"/>
              <a:t>Otaku</a:t>
            </a:r>
          </a:p>
          <a:p>
            <a:r>
              <a:rPr lang="en-IN" dirty="0" err="1"/>
              <a:t>Weeb</a:t>
            </a:r>
            <a:endParaRPr lang="en-IN" dirty="0"/>
          </a:p>
          <a:p>
            <a:r>
              <a:rPr lang="en-IN" dirty="0"/>
              <a:t>Tsundere</a:t>
            </a:r>
          </a:p>
          <a:p>
            <a:r>
              <a:rPr lang="en-IN" dirty="0"/>
              <a:t>Yandere</a:t>
            </a:r>
          </a:p>
          <a:p>
            <a:r>
              <a:rPr lang="en-IN" dirty="0"/>
              <a:t>Moe</a:t>
            </a:r>
          </a:p>
          <a:p>
            <a:r>
              <a:rPr lang="en-IN" dirty="0" err="1"/>
              <a:t>Arigato</a:t>
            </a:r>
            <a:endParaRPr lang="en-IN" dirty="0"/>
          </a:p>
          <a:p>
            <a:r>
              <a:rPr lang="en-IN" dirty="0"/>
              <a:t>Gyoza</a:t>
            </a:r>
          </a:p>
          <a:p>
            <a:r>
              <a:rPr lang="en-IN" dirty="0"/>
              <a:t>Umami</a:t>
            </a:r>
          </a:p>
          <a:p>
            <a:r>
              <a:rPr lang="en-IN" dirty="0"/>
              <a:t>Dojo</a:t>
            </a:r>
          </a:p>
          <a:p>
            <a:r>
              <a:rPr lang="en-IN" dirty="0"/>
              <a:t>Sensei…</a:t>
            </a:r>
          </a:p>
        </p:txBody>
      </p:sp>
    </p:spTree>
    <p:extLst>
      <p:ext uri="{BB962C8B-B14F-4D97-AF65-F5344CB8AC3E}">
        <p14:creationId xmlns:p14="http://schemas.microsoft.com/office/powerpoint/2010/main" val="1092306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1BC9-833F-6190-F1DC-BD6376BB00B8}"/>
              </a:ext>
            </a:extLst>
          </p:cNvPr>
          <p:cNvSpPr>
            <a:spLocks noGrp="1"/>
          </p:cNvSpPr>
          <p:nvPr>
            <p:ph type="ctrTitle"/>
          </p:nvPr>
        </p:nvSpPr>
        <p:spPr/>
        <p:txBody>
          <a:bodyPr/>
          <a:lstStyle/>
          <a:p>
            <a:r>
              <a:rPr lang="en-US" b="1" dirty="0">
                <a:latin typeface="Helvetica" pitchFamily="2" charset="0"/>
              </a:rPr>
              <a:t>Appendix</a:t>
            </a:r>
            <a:endParaRPr lang="en-IN" b="1" dirty="0">
              <a:latin typeface="Helvetica" pitchFamily="2" charset="0"/>
            </a:endParaRPr>
          </a:p>
        </p:txBody>
      </p:sp>
    </p:spTree>
    <p:extLst>
      <p:ext uri="{BB962C8B-B14F-4D97-AF65-F5344CB8AC3E}">
        <p14:creationId xmlns:p14="http://schemas.microsoft.com/office/powerpoint/2010/main" val="73877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4225-31A6-B914-A646-865483076AD8}"/>
              </a:ext>
            </a:extLst>
          </p:cNvPr>
          <p:cNvSpPr>
            <a:spLocks noGrp="1"/>
          </p:cNvSpPr>
          <p:nvPr>
            <p:ph type="title"/>
          </p:nvPr>
        </p:nvSpPr>
        <p:spPr/>
        <p:txBody>
          <a:bodyPr/>
          <a:lstStyle/>
          <a:p>
            <a:r>
              <a:rPr lang="en-US" b="1" dirty="0"/>
              <a:t>Tokugawa Period: 1603 - 1867</a:t>
            </a:r>
            <a:endParaRPr lang="en-IN" b="1" dirty="0"/>
          </a:p>
        </p:txBody>
      </p:sp>
      <p:sp>
        <p:nvSpPr>
          <p:cNvPr id="3" name="Content Placeholder 2">
            <a:extLst>
              <a:ext uri="{FF2B5EF4-FFF2-40B4-BE49-F238E27FC236}">
                <a16:creationId xmlns:a16="http://schemas.microsoft.com/office/drawing/2014/main" id="{38011D8B-80E4-8CCA-75AA-1B0546A7B325}"/>
              </a:ext>
            </a:extLst>
          </p:cNvPr>
          <p:cNvSpPr>
            <a:spLocks noGrp="1"/>
          </p:cNvSpPr>
          <p:nvPr>
            <p:ph idx="1"/>
          </p:nvPr>
        </p:nvSpPr>
        <p:spPr/>
        <p:txBody>
          <a:bodyPr/>
          <a:lstStyle/>
          <a:p>
            <a:r>
              <a:rPr lang="en-IN" dirty="0"/>
              <a:t>Samurai Class:</a:t>
            </a:r>
          </a:p>
        </p:txBody>
      </p:sp>
      <p:pic>
        <p:nvPicPr>
          <p:cNvPr id="3074" name="Picture 2" descr="Designed for Pleasure: The World of Edo Japan in Prints and Paintings,  1680-1860 - Art - Review - The New York Times">
            <a:extLst>
              <a:ext uri="{FF2B5EF4-FFF2-40B4-BE49-F238E27FC236}">
                <a16:creationId xmlns:a16="http://schemas.microsoft.com/office/drawing/2014/main" id="{32D0298A-8A51-4AA9-E2AE-4B61C6F02DB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52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EFB0-CAFB-D6D7-423B-F56334E7CDF3}"/>
              </a:ext>
            </a:extLst>
          </p:cNvPr>
          <p:cNvSpPr>
            <a:spLocks noGrp="1"/>
          </p:cNvSpPr>
          <p:nvPr>
            <p:ph type="title"/>
          </p:nvPr>
        </p:nvSpPr>
        <p:spPr/>
        <p:txBody>
          <a:bodyPr/>
          <a:lstStyle/>
          <a:p>
            <a:r>
              <a:rPr lang="en-US" dirty="0"/>
              <a:t>Tokugawa Period</a:t>
            </a:r>
            <a:endParaRPr lang="en-IN" dirty="0"/>
          </a:p>
        </p:txBody>
      </p:sp>
      <p:sp>
        <p:nvSpPr>
          <p:cNvPr id="3" name="Content Placeholder 2">
            <a:extLst>
              <a:ext uri="{FF2B5EF4-FFF2-40B4-BE49-F238E27FC236}">
                <a16:creationId xmlns:a16="http://schemas.microsoft.com/office/drawing/2014/main" id="{64D1C24A-6D78-46B4-4165-E3839B056880}"/>
              </a:ext>
            </a:extLst>
          </p:cNvPr>
          <p:cNvSpPr>
            <a:spLocks noGrp="1"/>
          </p:cNvSpPr>
          <p:nvPr>
            <p:ph idx="1"/>
          </p:nvPr>
        </p:nvSpPr>
        <p:spPr/>
        <p:txBody>
          <a:bodyPr>
            <a:normAutofit/>
          </a:bodyPr>
          <a:lstStyle/>
          <a:p>
            <a:r>
              <a:rPr lang="en-US" dirty="0"/>
              <a:t>Tokugawa period, (1603–1867), the final period of traditional Japan, a time of internal peace, political stability, and economic growth under the shogunate (military dictatorship) founded by Tokugawa </a:t>
            </a:r>
            <a:r>
              <a:rPr lang="en-US" dirty="0" err="1"/>
              <a:t>Ieyasu</a:t>
            </a:r>
            <a:r>
              <a:rPr lang="en-US" dirty="0"/>
              <a:t>.</a:t>
            </a:r>
            <a:endParaRPr lang="en-IN" dirty="0"/>
          </a:p>
        </p:txBody>
      </p:sp>
    </p:spTree>
    <p:extLst>
      <p:ext uri="{BB962C8B-B14F-4D97-AF65-F5344CB8AC3E}">
        <p14:creationId xmlns:p14="http://schemas.microsoft.com/office/powerpoint/2010/main" val="1216477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EFB0-CAFB-D6D7-423B-F56334E7CDF3}"/>
              </a:ext>
            </a:extLst>
          </p:cNvPr>
          <p:cNvSpPr>
            <a:spLocks noGrp="1"/>
          </p:cNvSpPr>
          <p:nvPr>
            <p:ph type="title"/>
          </p:nvPr>
        </p:nvSpPr>
        <p:spPr/>
        <p:txBody>
          <a:bodyPr/>
          <a:lstStyle/>
          <a:p>
            <a:r>
              <a:rPr lang="en-US" dirty="0"/>
              <a:t>Sakoku</a:t>
            </a:r>
            <a:endParaRPr lang="en-IN" dirty="0"/>
          </a:p>
        </p:txBody>
      </p:sp>
      <p:sp>
        <p:nvSpPr>
          <p:cNvPr id="3" name="Content Placeholder 2">
            <a:extLst>
              <a:ext uri="{FF2B5EF4-FFF2-40B4-BE49-F238E27FC236}">
                <a16:creationId xmlns:a16="http://schemas.microsoft.com/office/drawing/2014/main" id="{64D1C24A-6D78-46B4-4165-E3839B0568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668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EFB0-CAFB-D6D7-423B-F56334E7CDF3}"/>
              </a:ext>
            </a:extLst>
          </p:cNvPr>
          <p:cNvSpPr>
            <a:spLocks noGrp="1"/>
          </p:cNvSpPr>
          <p:nvPr>
            <p:ph type="title"/>
          </p:nvPr>
        </p:nvSpPr>
        <p:spPr/>
        <p:txBody>
          <a:bodyPr/>
          <a:lstStyle/>
          <a:p>
            <a:r>
              <a:rPr lang="en-US" dirty="0" err="1"/>
              <a:t>Ukiyo</a:t>
            </a:r>
            <a:endParaRPr lang="en-IN" dirty="0"/>
          </a:p>
        </p:txBody>
      </p:sp>
      <p:sp>
        <p:nvSpPr>
          <p:cNvPr id="3" name="Content Placeholder 2">
            <a:extLst>
              <a:ext uri="{FF2B5EF4-FFF2-40B4-BE49-F238E27FC236}">
                <a16:creationId xmlns:a16="http://schemas.microsoft.com/office/drawing/2014/main" id="{64D1C24A-6D78-46B4-4165-E3839B0568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44961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5D26-5441-9B9D-81F6-B8F4B94E1E0C}"/>
              </a:ext>
            </a:extLst>
          </p:cNvPr>
          <p:cNvSpPr>
            <a:spLocks noGrp="1"/>
          </p:cNvSpPr>
          <p:nvPr>
            <p:ph type="title"/>
          </p:nvPr>
        </p:nvSpPr>
        <p:spPr/>
        <p:txBody>
          <a:bodyPr/>
          <a:lstStyle/>
          <a:p>
            <a:r>
              <a:rPr lang="en-US" dirty="0"/>
              <a:t>Hokusai</a:t>
            </a:r>
            <a:endParaRPr lang="en-IN" dirty="0"/>
          </a:p>
        </p:txBody>
      </p:sp>
      <p:sp>
        <p:nvSpPr>
          <p:cNvPr id="3" name="Content Placeholder 2">
            <a:extLst>
              <a:ext uri="{FF2B5EF4-FFF2-40B4-BE49-F238E27FC236}">
                <a16:creationId xmlns:a16="http://schemas.microsoft.com/office/drawing/2014/main" id="{B53F91A2-D982-C20B-A13E-A327D82626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03316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5D26-5441-9B9D-81F6-B8F4B94E1E0C}"/>
              </a:ext>
            </a:extLst>
          </p:cNvPr>
          <p:cNvSpPr>
            <a:spLocks noGrp="1"/>
          </p:cNvSpPr>
          <p:nvPr>
            <p:ph type="title"/>
          </p:nvPr>
        </p:nvSpPr>
        <p:spPr/>
        <p:txBody>
          <a:bodyPr/>
          <a:lstStyle/>
          <a:p>
            <a:r>
              <a:rPr lang="en-US" dirty="0"/>
              <a:t>The plaza accord</a:t>
            </a:r>
            <a:endParaRPr lang="en-IN" dirty="0"/>
          </a:p>
        </p:txBody>
      </p:sp>
      <p:sp>
        <p:nvSpPr>
          <p:cNvPr id="3" name="Content Placeholder 2">
            <a:extLst>
              <a:ext uri="{FF2B5EF4-FFF2-40B4-BE49-F238E27FC236}">
                <a16:creationId xmlns:a16="http://schemas.microsoft.com/office/drawing/2014/main" id="{B53F91A2-D982-C20B-A13E-A327D82626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10090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87BF-4F79-9648-7A29-4E0E6B3595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B46FF9-466C-3303-6AB8-185578597D7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249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4225-31A6-B914-A646-865483076AD8}"/>
              </a:ext>
            </a:extLst>
          </p:cNvPr>
          <p:cNvSpPr>
            <a:spLocks noGrp="1"/>
          </p:cNvSpPr>
          <p:nvPr>
            <p:ph type="title"/>
          </p:nvPr>
        </p:nvSpPr>
        <p:spPr/>
        <p:txBody>
          <a:bodyPr/>
          <a:lstStyle/>
          <a:p>
            <a:r>
              <a:rPr lang="en-US" b="1" dirty="0"/>
              <a:t>Tokugawa Period: 1603 - 1867</a:t>
            </a:r>
            <a:endParaRPr lang="en-IN" b="1" dirty="0"/>
          </a:p>
        </p:txBody>
      </p:sp>
      <p:sp>
        <p:nvSpPr>
          <p:cNvPr id="3" name="Content Placeholder 2">
            <a:extLst>
              <a:ext uri="{FF2B5EF4-FFF2-40B4-BE49-F238E27FC236}">
                <a16:creationId xmlns:a16="http://schemas.microsoft.com/office/drawing/2014/main" id="{38011D8B-80E4-8CCA-75AA-1B0546A7B325}"/>
              </a:ext>
            </a:extLst>
          </p:cNvPr>
          <p:cNvSpPr>
            <a:spLocks noGrp="1"/>
          </p:cNvSpPr>
          <p:nvPr>
            <p:ph idx="1"/>
          </p:nvPr>
        </p:nvSpPr>
        <p:spPr/>
        <p:txBody>
          <a:bodyPr/>
          <a:lstStyle/>
          <a:p>
            <a:r>
              <a:rPr lang="en-IN" dirty="0"/>
              <a:t>Art and Performance:</a:t>
            </a:r>
          </a:p>
        </p:txBody>
      </p:sp>
      <p:pic>
        <p:nvPicPr>
          <p:cNvPr id="4098" name="Picture 2" descr="Art of the Pleasure Quarters and the Ukiyo-e Style | Essay | The  Metropolitan Museum of Art | Heilbrunn Timeline of Art History">
            <a:extLst>
              <a:ext uri="{FF2B5EF4-FFF2-40B4-BE49-F238E27FC236}">
                <a16:creationId xmlns:a16="http://schemas.microsoft.com/office/drawing/2014/main" id="{899C36DD-638F-51AB-D3E8-B0DED034A7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2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Western Influence and Technological Adoption</a:t>
            </a:r>
            <a:endParaRPr lang="en-IN" dirty="0"/>
          </a:p>
        </p:txBody>
      </p:sp>
      <p:sp>
        <p:nvSpPr>
          <p:cNvPr id="3" name="Content Placeholder 2">
            <a:extLst>
              <a:ext uri="{FF2B5EF4-FFF2-40B4-BE49-F238E27FC236}">
                <a16:creationId xmlns:a16="http://schemas.microsoft.com/office/drawing/2014/main" id="{4883FB8E-F052-CCB8-F1CD-C40A75B6B49A}"/>
              </a:ext>
            </a:extLst>
          </p:cNvPr>
          <p:cNvSpPr>
            <a:spLocks noGrp="1"/>
          </p:cNvSpPr>
          <p:nvPr>
            <p:ph idx="1"/>
          </p:nvPr>
        </p:nvSpPr>
        <p:spPr/>
        <p:txBody>
          <a:bodyPr/>
          <a:lstStyle/>
          <a:p>
            <a:r>
              <a:rPr lang="en-IN" dirty="0" err="1"/>
              <a:t>Dejima</a:t>
            </a:r>
            <a:r>
              <a:rPr lang="en-IN" dirty="0"/>
              <a:t> Trading Post</a:t>
            </a:r>
          </a:p>
        </p:txBody>
      </p:sp>
      <p:pic>
        <p:nvPicPr>
          <p:cNvPr id="5122" name="Picture 2" descr="DEJIMA: JAPAN'S ONLY CONNECTION TO THE OUTSIDE WORLD">
            <a:extLst>
              <a:ext uri="{FF2B5EF4-FFF2-40B4-BE49-F238E27FC236}">
                <a16:creationId xmlns:a16="http://schemas.microsoft.com/office/drawing/2014/main" id="{C692CCCF-C610-EFD7-3813-6E52871FA5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6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Western Influence and Technological Adoption</a:t>
            </a:r>
            <a:endParaRPr lang="en-IN" dirty="0"/>
          </a:p>
        </p:txBody>
      </p:sp>
      <p:sp>
        <p:nvSpPr>
          <p:cNvPr id="3" name="Content Placeholder 2">
            <a:extLst>
              <a:ext uri="{FF2B5EF4-FFF2-40B4-BE49-F238E27FC236}">
                <a16:creationId xmlns:a16="http://schemas.microsoft.com/office/drawing/2014/main" id="{4883FB8E-F052-CCB8-F1CD-C40A75B6B49A}"/>
              </a:ext>
            </a:extLst>
          </p:cNvPr>
          <p:cNvSpPr>
            <a:spLocks noGrp="1"/>
          </p:cNvSpPr>
          <p:nvPr>
            <p:ph idx="1"/>
          </p:nvPr>
        </p:nvSpPr>
        <p:spPr/>
        <p:txBody>
          <a:bodyPr/>
          <a:lstStyle/>
          <a:p>
            <a:r>
              <a:rPr lang="en-IN" dirty="0"/>
              <a:t>Magic Lantern</a:t>
            </a:r>
          </a:p>
        </p:txBody>
      </p:sp>
      <p:pic>
        <p:nvPicPr>
          <p:cNvPr id="4" name="Picture 2" descr="magic lantern slide moving man MECHANICAL SLIDES PART 1">
            <a:extLst>
              <a:ext uri="{FF2B5EF4-FFF2-40B4-BE49-F238E27FC236}">
                <a16:creationId xmlns:a16="http://schemas.microsoft.com/office/drawing/2014/main" id="{958B7607-5A90-E70F-F709-641F7CF105E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39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5DAF-7409-4E34-A4E4-485352BA610D}"/>
              </a:ext>
            </a:extLst>
          </p:cNvPr>
          <p:cNvSpPr>
            <a:spLocks noGrp="1"/>
          </p:cNvSpPr>
          <p:nvPr>
            <p:ph type="title"/>
          </p:nvPr>
        </p:nvSpPr>
        <p:spPr/>
        <p:txBody>
          <a:bodyPr/>
          <a:lstStyle/>
          <a:p>
            <a:r>
              <a:rPr lang="en-US" dirty="0"/>
              <a:t>The Arrival of the Black Ships and Meiji Restoration</a:t>
            </a:r>
            <a:endParaRPr lang="en-IN" dirty="0"/>
          </a:p>
        </p:txBody>
      </p:sp>
      <p:sp>
        <p:nvSpPr>
          <p:cNvPr id="3" name="Content Placeholder 2">
            <a:extLst>
              <a:ext uri="{FF2B5EF4-FFF2-40B4-BE49-F238E27FC236}">
                <a16:creationId xmlns:a16="http://schemas.microsoft.com/office/drawing/2014/main" id="{6624CCCD-6B29-2D0D-9CC6-0D2B931DF48D}"/>
              </a:ext>
            </a:extLst>
          </p:cNvPr>
          <p:cNvSpPr>
            <a:spLocks noGrp="1"/>
          </p:cNvSpPr>
          <p:nvPr>
            <p:ph idx="1"/>
          </p:nvPr>
        </p:nvSpPr>
        <p:spPr/>
        <p:txBody>
          <a:bodyPr/>
          <a:lstStyle/>
          <a:p>
            <a:r>
              <a:rPr lang="en-IN" dirty="0"/>
              <a:t>American Demands:</a:t>
            </a:r>
          </a:p>
        </p:txBody>
      </p:sp>
      <p:pic>
        <p:nvPicPr>
          <p:cNvPr id="4" name="Picture 2" descr="The Black Ships Shock: A Historic Encounter that Changed Japan | Nippon.com">
            <a:extLst>
              <a:ext uri="{FF2B5EF4-FFF2-40B4-BE49-F238E27FC236}">
                <a16:creationId xmlns:a16="http://schemas.microsoft.com/office/drawing/2014/main" id="{EEBAA22B-0BF2-4414-C119-364B42743F0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2520000"/>
            <a:ext cx="684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Convention of Kanagawa: The Treaty between the United States and the  Empire of Japan. (English Edition) eBook : Perry, Matthew, Government, The  United States, Shogunate, The Tokugawa, Japan, The Empire of:">
            <a:extLst>
              <a:ext uri="{FF2B5EF4-FFF2-40B4-BE49-F238E27FC236}">
                <a16:creationId xmlns:a16="http://schemas.microsoft.com/office/drawing/2014/main" id="{1DDE4B46-1C8B-D2BB-0853-83B07DB27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38" y="2521166"/>
            <a:ext cx="252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574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741</TotalTime>
  <Words>1241</Words>
  <Application>Microsoft Office PowerPoint</Application>
  <PresentationFormat>Widescreen</PresentationFormat>
  <Paragraphs>164</Paragraphs>
  <Slides>55</Slides>
  <Notes>43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Helvetica</vt:lpstr>
      <vt:lpstr>Office Theme</vt:lpstr>
      <vt:lpstr>Anime &amp; History</vt:lpstr>
      <vt:lpstr>The Precursors</vt:lpstr>
      <vt:lpstr>Tokugawa Period: 1603 - 1867</vt:lpstr>
      <vt:lpstr>Tokugawa Period: 1603 - 1867</vt:lpstr>
      <vt:lpstr>Tokugawa Period: 1603 - 1867</vt:lpstr>
      <vt:lpstr>Tokugawa Period: 1603 - 1867</vt:lpstr>
      <vt:lpstr>Western Influence and Technological Adoption</vt:lpstr>
      <vt:lpstr>Western Influence and Technological Adoption</vt:lpstr>
      <vt:lpstr>The Arrival of the Black Ships and Meiji Restoration</vt:lpstr>
      <vt:lpstr>The Arrival of the Black Ships and Meiji Restoration</vt:lpstr>
      <vt:lpstr>The Arrival of the Black Ships and Meiji Restoration</vt:lpstr>
      <vt:lpstr>Cultural Transformation and Manga</vt:lpstr>
      <vt:lpstr>Cultural Transformation and Manga</vt:lpstr>
      <vt:lpstr>Japanese Imperial Expansion  and Cinema</vt:lpstr>
      <vt:lpstr>Japanese Imperial Expansion  and Cinema</vt:lpstr>
      <vt:lpstr>Japanese Imperial Expansion  and Cinema</vt:lpstr>
      <vt:lpstr>Japanese Imperial Expansion  and Cinema</vt:lpstr>
      <vt:lpstr>The Golden Era – 1980s</vt:lpstr>
      <vt:lpstr>Early Attempts and Struggles (1960s)</vt:lpstr>
      <vt:lpstr>Early Attempts and Struggles (1960s)</vt:lpstr>
      <vt:lpstr>Iranian Revolution - 1979</vt:lpstr>
      <vt:lpstr>Iranian Revolution - 1979</vt:lpstr>
      <vt:lpstr>The Plaza Accord and Economic  Impact (1985)</vt:lpstr>
      <vt:lpstr>Economic Boom and Consumer  Prosperity (Mid to Late 1980s)</vt:lpstr>
      <vt:lpstr>The VHS Era and Rising Popularity  (1980s)</vt:lpstr>
      <vt:lpstr>The VHS Era and Rising Popularity  (1980s)</vt:lpstr>
      <vt:lpstr>The Golden Age of Anime  (Late 1980s to Early 1990s)</vt:lpstr>
      <vt:lpstr>The Golden Age of Anime  (Late 1980s to Early 1990s)</vt:lpstr>
      <vt:lpstr>The Climax of the Golden Age  (Late 1990s)</vt:lpstr>
      <vt:lpstr>The Climax of the Golden Age  (Late 1990s)</vt:lpstr>
      <vt:lpstr>Anime &amp; Japan</vt:lpstr>
      <vt:lpstr>Impact of Japan in Anime</vt:lpstr>
      <vt:lpstr>Impact of Japan in Anime</vt:lpstr>
      <vt:lpstr>Impact of Japan in Anime</vt:lpstr>
      <vt:lpstr>Impact of Anime on Japan</vt:lpstr>
      <vt:lpstr>Impact of Anime on Japan</vt:lpstr>
      <vt:lpstr>Impact of Anime on Japan</vt:lpstr>
      <vt:lpstr>Impact of Anime on Japan</vt:lpstr>
      <vt:lpstr>The World and Anime</vt:lpstr>
      <vt:lpstr>Pop Culture</vt:lpstr>
      <vt:lpstr>Pop Culture</vt:lpstr>
      <vt:lpstr>Popularity</vt:lpstr>
      <vt:lpstr>Popularity</vt:lpstr>
      <vt:lpstr>Popularity</vt:lpstr>
      <vt:lpstr>Popularity</vt:lpstr>
      <vt:lpstr>Popularity</vt:lpstr>
      <vt:lpstr>Bonus</vt:lpstr>
      <vt:lpstr>Loanwords</vt:lpstr>
      <vt:lpstr>Appendix</vt:lpstr>
      <vt:lpstr>Tokugawa Period</vt:lpstr>
      <vt:lpstr>Sakoku</vt:lpstr>
      <vt:lpstr>Ukiyo</vt:lpstr>
      <vt:lpstr>Hokusai</vt:lpstr>
      <vt:lpstr>The plaza accord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Raven Huxley</dc:creator>
  <cp:lastModifiedBy>Raven Huxley</cp:lastModifiedBy>
  <cp:revision>27</cp:revision>
  <dcterms:created xsi:type="dcterms:W3CDTF">2024-07-18T04:23:29Z</dcterms:created>
  <dcterms:modified xsi:type="dcterms:W3CDTF">2024-07-19T04:23:19Z</dcterms:modified>
</cp:coreProperties>
</file>